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1" r:id="rId4"/>
    <p:sldId id="258" r:id="rId5"/>
    <p:sldId id="282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6" r:id="rId15"/>
    <p:sldId id="268" r:id="rId16"/>
    <p:sldId id="283" r:id="rId17"/>
    <p:sldId id="284" r:id="rId18"/>
    <p:sldId id="269" r:id="rId19"/>
    <p:sldId id="270" r:id="rId20"/>
    <p:sldId id="271" r:id="rId21"/>
    <p:sldId id="280" r:id="rId22"/>
    <p:sldId id="273" r:id="rId23"/>
    <p:sldId id="272" r:id="rId24"/>
    <p:sldId id="274" r:id="rId25"/>
    <p:sldId id="275" r:id="rId26"/>
    <p:sldId id="276" r:id="rId27"/>
    <p:sldId id="277" r:id="rId28"/>
    <p:sldId id="278" r:id="rId29"/>
    <p:sldId id="308" r:id="rId30"/>
    <p:sldId id="279" r:id="rId31"/>
    <p:sldId id="285" r:id="rId32"/>
    <p:sldId id="309" r:id="rId33"/>
    <p:sldId id="286" r:id="rId34"/>
    <p:sldId id="288" r:id="rId35"/>
    <p:sldId id="289" r:id="rId36"/>
    <p:sldId id="290" r:id="rId37"/>
    <p:sldId id="310" r:id="rId38"/>
    <p:sldId id="291" r:id="rId39"/>
    <p:sldId id="292" r:id="rId40"/>
    <p:sldId id="293" r:id="rId41"/>
    <p:sldId id="294" r:id="rId42"/>
    <p:sldId id="295" r:id="rId43"/>
    <p:sldId id="311" r:id="rId44"/>
    <p:sldId id="296" r:id="rId45"/>
    <p:sldId id="297" r:id="rId46"/>
    <p:sldId id="313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D8296E18-A82B-4846-A2A0-2B99632B669D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3CF0FB4F-2CD8-4197-935D-0EA9ABDB24FE}" type="slidenum">
              <a:rPr lang="en-IN" smtClean="0"/>
              <a:t>‹#›</a:t>
            </a:fld>
            <a:endParaRPr lang="en-IN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6E18-A82B-4846-A2A0-2B99632B669D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FB4F-2CD8-4197-935D-0EA9ABDB24F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6E18-A82B-4846-A2A0-2B99632B669D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FB4F-2CD8-4197-935D-0EA9ABDB24F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6E18-A82B-4846-A2A0-2B99632B669D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FB4F-2CD8-4197-935D-0EA9ABDB24F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6E18-A82B-4846-A2A0-2B99632B669D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FB4F-2CD8-4197-935D-0EA9ABDB24F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6E18-A82B-4846-A2A0-2B99632B669D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FB4F-2CD8-4197-935D-0EA9ABDB24FE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6E18-A82B-4846-A2A0-2B99632B669D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FB4F-2CD8-4197-935D-0EA9ABDB24F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6E18-A82B-4846-A2A0-2B99632B669D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FB4F-2CD8-4197-935D-0EA9ABDB24F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6E18-A82B-4846-A2A0-2B99632B669D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FB4F-2CD8-4197-935D-0EA9ABDB24F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6E18-A82B-4846-A2A0-2B99632B669D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FB4F-2CD8-4197-935D-0EA9ABDB24FE}" type="slidenum">
              <a:rPr lang="en-IN" smtClean="0"/>
              <a:t>‹#›</a:t>
            </a:fld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6E18-A82B-4846-A2A0-2B99632B669D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0FB4F-2CD8-4197-935D-0EA9ABDB24FE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D8296E18-A82B-4846-A2A0-2B99632B669D}" type="datetimeFigureOut">
              <a:rPr lang="en-IN" smtClean="0"/>
              <a:t>04-12-2018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3CF0FB4F-2CD8-4197-935D-0EA9ABDB24FE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FROM MAGADHA TO THANESWAR</a:t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977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692696"/>
            <a:ext cx="6777317" cy="5139933"/>
          </a:xfrm>
        </p:spPr>
        <p:txBody>
          <a:bodyPr/>
          <a:lstStyle/>
          <a:p>
            <a:r>
              <a:rPr lang="en-IN" dirty="0"/>
              <a:t>Chandragupta </a:t>
            </a:r>
            <a:r>
              <a:rPr lang="en-IN" dirty="0" err="1"/>
              <a:t>Maurya</a:t>
            </a:r>
            <a:r>
              <a:rPr lang="en-IN" dirty="0"/>
              <a:t> was succeeded by </a:t>
            </a:r>
            <a:r>
              <a:rPr lang="en-IN" dirty="0" err="1"/>
              <a:t>Bindusara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err="1" smtClean="0"/>
              <a:t>Ashoka</a:t>
            </a:r>
            <a:r>
              <a:rPr lang="en-IN" dirty="0" smtClean="0"/>
              <a:t> became the </a:t>
            </a:r>
            <a:r>
              <a:rPr lang="en-IN" dirty="0"/>
              <a:t>ruler of the </a:t>
            </a:r>
            <a:r>
              <a:rPr lang="en-IN" dirty="0" err="1"/>
              <a:t>Maurya</a:t>
            </a:r>
            <a:r>
              <a:rPr lang="en-IN" dirty="0"/>
              <a:t> empire after </a:t>
            </a:r>
            <a:r>
              <a:rPr lang="en-IN" dirty="0" err="1"/>
              <a:t>Bindusara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He </a:t>
            </a:r>
            <a:r>
              <a:rPr lang="en-IN" dirty="0"/>
              <a:t>extended the empire conquering </a:t>
            </a:r>
            <a:r>
              <a:rPr lang="en-IN" dirty="0" err="1"/>
              <a:t>Kalinga</a:t>
            </a:r>
            <a:r>
              <a:rPr lang="en-IN" dirty="0"/>
              <a:t> and Kashmir.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717032"/>
            <a:ext cx="2520280" cy="26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0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260648"/>
            <a:ext cx="7024744" cy="576064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Asoka’s India</a:t>
            </a:r>
            <a:endParaRPr lang="en-IN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36712"/>
            <a:ext cx="5184576" cy="5616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859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err="1" smtClean="0"/>
              <a:t>Ashoka</a:t>
            </a:r>
            <a:r>
              <a:rPr lang="en-IN" b="1" dirty="0" smtClean="0"/>
              <a:t> and </a:t>
            </a:r>
            <a:r>
              <a:rPr lang="en-IN" b="1" dirty="0" err="1" smtClean="0"/>
              <a:t>Dhamma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pPr marL="68580" indent="0">
              <a:buNone/>
            </a:pPr>
            <a:r>
              <a:rPr lang="en-IN" b="1" dirty="0" err="1"/>
              <a:t>Dhamma</a:t>
            </a:r>
            <a:endParaRPr lang="en-IN" dirty="0"/>
          </a:p>
          <a:p>
            <a:endParaRPr lang="en-IN" i="1" dirty="0" smtClean="0"/>
          </a:p>
          <a:p>
            <a:endParaRPr lang="en-IN" i="1" dirty="0"/>
          </a:p>
          <a:p>
            <a:endParaRPr lang="en-IN" i="1" dirty="0" smtClean="0"/>
          </a:p>
          <a:p>
            <a:r>
              <a:rPr lang="en-IN" i="1" dirty="0" smtClean="0"/>
              <a:t>The </a:t>
            </a:r>
            <a:r>
              <a:rPr lang="en-IN" i="1" dirty="0"/>
              <a:t>word </a:t>
            </a:r>
            <a:r>
              <a:rPr lang="en-IN" i="1" dirty="0" err="1"/>
              <a:t>Dhamma</a:t>
            </a:r>
            <a:r>
              <a:rPr lang="en-IN" i="1" dirty="0"/>
              <a:t> is </a:t>
            </a:r>
            <a:r>
              <a:rPr lang="en-IN" i="1" dirty="0" smtClean="0"/>
              <a:t>the</a:t>
            </a:r>
            <a:r>
              <a:rPr lang="en-IN" dirty="0" smtClean="0"/>
              <a:t> </a:t>
            </a:r>
            <a:r>
              <a:rPr lang="en-IN" i="1" dirty="0" err="1" smtClean="0"/>
              <a:t>prakrit</a:t>
            </a:r>
            <a:r>
              <a:rPr lang="en-IN" i="1" dirty="0" smtClean="0"/>
              <a:t> </a:t>
            </a:r>
            <a:r>
              <a:rPr lang="en-IN" i="1" dirty="0"/>
              <a:t>form of the </a:t>
            </a:r>
            <a:r>
              <a:rPr lang="en-IN" i="1" dirty="0" err="1" smtClean="0"/>
              <a:t>sanskrit</a:t>
            </a:r>
            <a:r>
              <a:rPr lang="en-IN" dirty="0" smtClean="0"/>
              <a:t> </a:t>
            </a:r>
            <a:r>
              <a:rPr lang="en-IN" i="1" dirty="0" smtClean="0"/>
              <a:t>word </a:t>
            </a:r>
            <a:r>
              <a:rPr lang="en-IN" i="1" dirty="0"/>
              <a:t>Dharma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620688"/>
            <a:ext cx="2448272" cy="345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4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027664"/>
            <a:ext cx="8496944" cy="1143000"/>
          </a:xfrm>
        </p:spPr>
        <p:txBody>
          <a:bodyPr>
            <a:normAutofit fontScale="90000"/>
          </a:bodyPr>
          <a:lstStyle/>
          <a:p>
            <a:r>
              <a:rPr lang="en-IN" sz="3100" b="1" dirty="0" smtClean="0"/>
              <a:t>What were the aims of establishing </a:t>
            </a:r>
            <a:r>
              <a:rPr lang="en-IN" sz="3100" b="1" dirty="0" err="1" smtClean="0"/>
              <a:t>Dhamma</a:t>
            </a:r>
            <a:r>
              <a:rPr lang="en-IN" sz="3100" b="1" dirty="0" smtClean="0"/>
              <a:t>?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Asoka’s </a:t>
            </a:r>
            <a:r>
              <a:rPr lang="en-IN" dirty="0"/>
              <a:t>empire was very vast. </a:t>
            </a:r>
            <a:endParaRPr lang="en-IN" dirty="0" smtClean="0"/>
          </a:p>
          <a:p>
            <a:r>
              <a:rPr lang="en-IN" dirty="0" smtClean="0"/>
              <a:t>There </a:t>
            </a:r>
            <a:r>
              <a:rPr lang="en-IN" dirty="0"/>
              <a:t>was a </a:t>
            </a:r>
            <a:r>
              <a:rPr lang="en-IN" dirty="0" smtClean="0"/>
              <a:t>supreme need </a:t>
            </a:r>
            <a:r>
              <a:rPr lang="en-IN" dirty="0"/>
              <a:t>to </a:t>
            </a:r>
            <a:r>
              <a:rPr lang="en-IN" dirty="0" err="1"/>
              <a:t>instill</a:t>
            </a:r>
            <a:r>
              <a:rPr lang="en-IN" dirty="0"/>
              <a:t> unity, peace and harmony among the people in </a:t>
            </a:r>
            <a:r>
              <a:rPr lang="en-IN" dirty="0" smtClean="0"/>
              <a:t>the vast </a:t>
            </a:r>
            <a:r>
              <a:rPr lang="en-IN" dirty="0"/>
              <a:t>country where the </a:t>
            </a:r>
            <a:r>
              <a:rPr lang="en-IN" dirty="0" err="1"/>
              <a:t>Brahmanas</a:t>
            </a:r>
            <a:r>
              <a:rPr lang="en-IN" dirty="0"/>
              <a:t> and non-</a:t>
            </a:r>
            <a:r>
              <a:rPr lang="en-IN" dirty="0" err="1"/>
              <a:t>brahmana</a:t>
            </a:r>
            <a:r>
              <a:rPr lang="en-IN" dirty="0"/>
              <a:t> </a:t>
            </a:r>
            <a:r>
              <a:rPr lang="en-IN" dirty="0" err="1" smtClean="0"/>
              <a:t>sramanas</a:t>
            </a:r>
            <a:r>
              <a:rPr lang="en-IN" dirty="0" smtClean="0"/>
              <a:t> (Jains</a:t>
            </a:r>
            <a:r>
              <a:rPr lang="en-IN" dirty="0"/>
              <a:t>, Buddhists, </a:t>
            </a:r>
            <a:r>
              <a:rPr lang="en-IN" dirty="0" err="1"/>
              <a:t>Ajivikas</a:t>
            </a:r>
            <a:r>
              <a:rPr lang="en-IN" dirty="0"/>
              <a:t>, etc.) inhabited. This motivated </a:t>
            </a:r>
            <a:r>
              <a:rPr lang="en-IN" dirty="0" err="1" smtClean="0"/>
              <a:t>Ashoka</a:t>
            </a:r>
            <a:r>
              <a:rPr lang="en-IN" dirty="0" smtClean="0"/>
              <a:t> to </a:t>
            </a:r>
            <a:r>
              <a:rPr lang="en-IN" dirty="0"/>
              <a:t>introduce the </a:t>
            </a:r>
            <a:r>
              <a:rPr lang="en-IN" dirty="0" err="1"/>
              <a:t>Dhamma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02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err="1"/>
              <a:t>Ashoka</a:t>
            </a:r>
            <a:r>
              <a:rPr lang="en-IN" dirty="0"/>
              <a:t> was inspired by Buddhism to proclaim </a:t>
            </a:r>
            <a:r>
              <a:rPr lang="en-IN" dirty="0" err="1"/>
              <a:t>Dhamma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But the ideas </a:t>
            </a:r>
            <a:r>
              <a:rPr lang="en-IN" dirty="0"/>
              <a:t>of various religions can be seen in </a:t>
            </a:r>
            <a:r>
              <a:rPr lang="en-IN" dirty="0" err="1"/>
              <a:t>Dhamma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He considered the </a:t>
            </a:r>
            <a:r>
              <a:rPr lang="en-IN" dirty="0"/>
              <a:t>relation between the king and his people similar to the </a:t>
            </a:r>
            <a:r>
              <a:rPr lang="en-IN" dirty="0" smtClean="0"/>
              <a:t>relation between </a:t>
            </a:r>
            <a:r>
              <a:rPr lang="en-IN" dirty="0"/>
              <a:t>father and children. </a:t>
            </a:r>
            <a:endParaRPr lang="en-IN" dirty="0" smtClean="0"/>
          </a:p>
          <a:p>
            <a:r>
              <a:rPr lang="en-IN" dirty="0" smtClean="0"/>
              <a:t>He </a:t>
            </a:r>
            <a:r>
              <a:rPr lang="en-IN" dirty="0"/>
              <a:t>lessened the punishments and </a:t>
            </a:r>
            <a:r>
              <a:rPr lang="en-IN" dirty="0" smtClean="0"/>
              <a:t>urged for </a:t>
            </a:r>
            <a:r>
              <a:rPr lang="en-IN" dirty="0"/>
              <a:t>a simple living.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547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Edicts of </a:t>
            </a:r>
            <a:r>
              <a:rPr lang="en-IN" b="1" dirty="0" err="1" smtClean="0"/>
              <a:t>Ashoka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 err="1" smtClean="0"/>
              <a:t>Ashoka</a:t>
            </a:r>
            <a:r>
              <a:rPr lang="en-IN" dirty="0" smtClean="0"/>
              <a:t> </a:t>
            </a:r>
            <a:r>
              <a:rPr lang="en-IN" dirty="0"/>
              <a:t>erected </a:t>
            </a:r>
            <a:r>
              <a:rPr lang="en-IN" dirty="0" smtClean="0"/>
              <a:t>edicts in </a:t>
            </a:r>
            <a:r>
              <a:rPr lang="en-IN" dirty="0"/>
              <a:t>various parts of the country and </a:t>
            </a:r>
            <a:r>
              <a:rPr lang="en-IN" dirty="0" smtClean="0"/>
              <a:t>made inscriptions </a:t>
            </a:r>
            <a:r>
              <a:rPr lang="en-IN" dirty="0"/>
              <a:t>on rocks. </a:t>
            </a:r>
            <a:endParaRPr lang="en-IN" dirty="0" smtClean="0"/>
          </a:p>
          <a:p>
            <a:r>
              <a:rPr lang="en-IN" dirty="0" smtClean="0"/>
              <a:t>Most </a:t>
            </a:r>
            <a:r>
              <a:rPr lang="en-IN" dirty="0"/>
              <a:t>of them </a:t>
            </a:r>
            <a:r>
              <a:rPr lang="en-IN" dirty="0" smtClean="0"/>
              <a:t>were near </a:t>
            </a:r>
            <a:r>
              <a:rPr lang="en-IN" dirty="0"/>
              <a:t>cities and highways. </a:t>
            </a:r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/>
              <a:t>edicts can </a:t>
            </a:r>
            <a:r>
              <a:rPr lang="en-IN" dirty="0" smtClean="0"/>
              <a:t>be classified </a:t>
            </a:r>
            <a:r>
              <a:rPr lang="en-IN" dirty="0"/>
              <a:t>as </a:t>
            </a:r>
            <a:endParaRPr lang="en-IN" dirty="0" smtClean="0"/>
          </a:p>
          <a:p>
            <a:pPr lvl="1"/>
            <a:r>
              <a:rPr lang="en-IN" b="1" dirty="0" smtClean="0"/>
              <a:t>major </a:t>
            </a:r>
            <a:r>
              <a:rPr lang="en-IN" b="1" dirty="0"/>
              <a:t>rock edicts, </a:t>
            </a:r>
            <a:endParaRPr lang="en-IN" b="1" dirty="0" smtClean="0"/>
          </a:p>
          <a:p>
            <a:pPr lvl="1"/>
            <a:r>
              <a:rPr lang="en-IN" b="1" dirty="0" smtClean="0"/>
              <a:t>minor rock edicts </a:t>
            </a:r>
            <a:r>
              <a:rPr lang="en-IN" b="1" dirty="0"/>
              <a:t>and </a:t>
            </a:r>
            <a:endParaRPr lang="en-IN" b="1" dirty="0" smtClean="0"/>
          </a:p>
          <a:p>
            <a:pPr lvl="1"/>
            <a:r>
              <a:rPr lang="en-IN" b="1" dirty="0" smtClean="0"/>
              <a:t>pillar </a:t>
            </a:r>
            <a:r>
              <a:rPr lang="en-IN" b="1" dirty="0"/>
              <a:t>edicts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These </a:t>
            </a:r>
            <a:r>
              <a:rPr lang="en-IN" dirty="0"/>
              <a:t>edicts are </a:t>
            </a:r>
            <a:r>
              <a:rPr lang="en-IN" dirty="0" smtClean="0"/>
              <a:t>also examples </a:t>
            </a:r>
            <a:r>
              <a:rPr lang="en-IN" dirty="0"/>
              <a:t>of artistic skills of that period.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018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980728"/>
            <a:ext cx="2999224" cy="48043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71" y="3284984"/>
            <a:ext cx="4193746" cy="2808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548680"/>
            <a:ext cx="4080453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8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196" y="2564904"/>
            <a:ext cx="1968985" cy="35083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250" y="3729000"/>
            <a:ext cx="2061710" cy="27489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8403"/>
            <a:ext cx="6202956" cy="3520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04" y="908720"/>
            <a:ext cx="2286000" cy="151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7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6" y="404664"/>
            <a:ext cx="5328592" cy="59766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034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Ashoka</a:t>
            </a:r>
            <a:r>
              <a:rPr lang="en-IN" dirty="0"/>
              <a:t> sent officers to different </a:t>
            </a:r>
            <a:r>
              <a:rPr lang="en-IN" dirty="0" smtClean="0"/>
              <a:t>parts of </a:t>
            </a:r>
            <a:r>
              <a:rPr lang="en-IN" dirty="0"/>
              <a:t>the country and other countries </a:t>
            </a:r>
            <a:r>
              <a:rPr lang="en-IN" dirty="0" smtClean="0"/>
              <a:t>to propagate </a:t>
            </a:r>
            <a:r>
              <a:rPr lang="en-IN" dirty="0" err="1"/>
              <a:t>Dhamma</a:t>
            </a:r>
            <a:r>
              <a:rPr lang="en-IN" dirty="0"/>
              <a:t>. </a:t>
            </a:r>
            <a:endParaRPr lang="en-IN" dirty="0" smtClean="0"/>
          </a:p>
          <a:p>
            <a:r>
              <a:rPr lang="en-IN" dirty="0" smtClean="0"/>
              <a:t>He </a:t>
            </a:r>
            <a:r>
              <a:rPr lang="en-IN" dirty="0"/>
              <a:t>sent his </a:t>
            </a:r>
            <a:r>
              <a:rPr lang="en-IN" dirty="0" smtClean="0"/>
              <a:t>son </a:t>
            </a:r>
            <a:r>
              <a:rPr lang="en-IN" dirty="0" err="1" smtClean="0"/>
              <a:t>Mahendra</a:t>
            </a:r>
            <a:r>
              <a:rPr lang="en-IN" dirty="0" smtClean="0"/>
              <a:t> </a:t>
            </a:r>
            <a:r>
              <a:rPr lang="en-IN" dirty="0"/>
              <a:t>and his daughter </a:t>
            </a:r>
            <a:r>
              <a:rPr lang="en-IN" dirty="0" err="1" smtClean="0"/>
              <a:t>Sangamitra</a:t>
            </a:r>
            <a:r>
              <a:rPr lang="en-IN" dirty="0" smtClean="0"/>
              <a:t> to </a:t>
            </a:r>
            <a:r>
              <a:rPr lang="en-IN" dirty="0"/>
              <a:t>Ceylon (now Sri Lanka). </a:t>
            </a:r>
          </a:p>
        </p:txBody>
      </p:sp>
    </p:spTree>
    <p:extLst>
      <p:ext uri="{BB962C8B-B14F-4D97-AF65-F5344CB8AC3E}">
        <p14:creationId xmlns:p14="http://schemas.microsoft.com/office/powerpoint/2010/main" val="198898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484784"/>
            <a:ext cx="7488948" cy="4347845"/>
          </a:xfrm>
        </p:spPr>
        <p:txBody>
          <a:bodyPr/>
          <a:lstStyle/>
          <a:p>
            <a:r>
              <a:rPr lang="en-IN" dirty="0"/>
              <a:t>Chandragupta </a:t>
            </a:r>
            <a:r>
              <a:rPr lang="en-IN" dirty="0" err="1"/>
              <a:t>Maurya</a:t>
            </a:r>
            <a:r>
              <a:rPr lang="en-IN" dirty="0"/>
              <a:t> came into power at Magadha in 321 B. C. E. </a:t>
            </a:r>
            <a:endParaRPr lang="en-IN" dirty="0" smtClean="0"/>
          </a:p>
          <a:p>
            <a:r>
              <a:rPr lang="en-IN" dirty="0" smtClean="0"/>
              <a:t>This </a:t>
            </a:r>
            <a:r>
              <a:rPr lang="en-IN" dirty="0"/>
              <a:t>was the start of </a:t>
            </a:r>
            <a:r>
              <a:rPr lang="en-IN" dirty="0" smtClean="0"/>
              <a:t> </a:t>
            </a:r>
            <a:r>
              <a:rPr lang="en-IN" dirty="0" err="1" smtClean="0"/>
              <a:t>Mauryan</a:t>
            </a:r>
            <a:r>
              <a:rPr lang="en-IN" dirty="0" smtClean="0"/>
              <a:t> </a:t>
            </a:r>
            <a:r>
              <a:rPr lang="en-IN" dirty="0"/>
              <a:t>Empire. 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We got </a:t>
            </a:r>
            <a:r>
              <a:rPr lang="en-IN" dirty="0" err="1"/>
              <a:t>informations</a:t>
            </a:r>
            <a:r>
              <a:rPr lang="en-IN" dirty="0"/>
              <a:t> about </a:t>
            </a:r>
            <a:r>
              <a:rPr lang="en-IN" dirty="0" err="1"/>
              <a:t>Mauryan</a:t>
            </a:r>
            <a:r>
              <a:rPr lang="en-IN" dirty="0"/>
              <a:t>  </a:t>
            </a:r>
            <a:r>
              <a:rPr lang="en-IN" dirty="0" smtClean="0"/>
              <a:t>  Empire </a:t>
            </a:r>
            <a:r>
              <a:rPr lang="en-IN" dirty="0"/>
              <a:t>from two books. </a:t>
            </a:r>
            <a:endParaRPr lang="en-IN" dirty="0" smtClean="0"/>
          </a:p>
          <a:p>
            <a:pPr marL="68580" indent="0">
              <a:buNone/>
            </a:pPr>
            <a:endParaRPr lang="en-IN" dirty="0"/>
          </a:p>
          <a:p>
            <a:pPr lvl="1"/>
            <a:r>
              <a:rPr lang="en-IN" i="1" dirty="0" err="1"/>
              <a:t>Indica</a:t>
            </a:r>
            <a:r>
              <a:rPr lang="en-IN" i="1" dirty="0"/>
              <a:t> – </a:t>
            </a:r>
            <a:r>
              <a:rPr lang="en-IN" i="1" dirty="0" err="1"/>
              <a:t>Megasthenes</a:t>
            </a:r>
            <a:endParaRPr lang="en-IN" dirty="0"/>
          </a:p>
          <a:p>
            <a:pPr lvl="1"/>
            <a:r>
              <a:rPr lang="en-IN" dirty="0" err="1"/>
              <a:t>Kautilya's</a:t>
            </a:r>
            <a:r>
              <a:rPr lang="en-IN" dirty="0"/>
              <a:t> </a:t>
            </a:r>
            <a:r>
              <a:rPr lang="en-IN" dirty="0" err="1"/>
              <a:t>Arthashastra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192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Ashoka</a:t>
            </a:r>
            <a:r>
              <a:rPr lang="en-IN" dirty="0" smtClean="0"/>
              <a:t> installed </a:t>
            </a:r>
            <a:r>
              <a:rPr lang="en-IN" dirty="0" err="1"/>
              <a:t>stupas</a:t>
            </a:r>
            <a:r>
              <a:rPr lang="en-IN" dirty="0"/>
              <a:t> containing the relics </a:t>
            </a:r>
            <a:r>
              <a:rPr lang="en-IN" dirty="0" smtClean="0"/>
              <a:t>and left </a:t>
            </a:r>
            <a:r>
              <a:rPr lang="en-IN" dirty="0"/>
              <a:t>overs of Buddha in various parts </a:t>
            </a:r>
            <a:r>
              <a:rPr lang="en-IN" dirty="0" smtClean="0"/>
              <a:t>of the </a:t>
            </a:r>
            <a:r>
              <a:rPr lang="en-IN" dirty="0"/>
              <a:t>country. </a:t>
            </a:r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/>
              <a:t>most important </a:t>
            </a:r>
            <a:r>
              <a:rPr lang="en-IN" dirty="0" smtClean="0"/>
              <a:t>among them </a:t>
            </a:r>
            <a:r>
              <a:rPr lang="en-IN" dirty="0"/>
              <a:t>is the </a:t>
            </a:r>
            <a:r>
              <a:rPr lang="en-IN" dirty="0" err="1"/>
              <a:t>Sanchi</a:t>
            </a:r>
            <a:r>
              <a:rPr lang="en-IN" dirty="0"/>
              <a:t> </a:t>
            </a:r>
            <a:r>
              <a:rPr lang="en-IN" dirty="0" err="1"/>
              <a:t>stupa</a:t>
            </a:r>
            <a:r>
              <a:rPr lang="en-IN" dirty="0"/>
              <a:t>. These were the artistic profiles of </a:t>
            </a:r>
            <a:r>
              <a:rPr lang="en-IN" dirty="0" smtClean="0"/>
              <a:t>that age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641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Sanchi</a:t>
            </a:r>
            <a:r>
              <a:rPr lang="en-IN" dirty="0" smtClean="0"/>
              <a:t> </a:t>
            </a:r>
            <a:r>
              <a:rPr lang="en-IN" dirty="0" err="1" smtClean="0"/>
              <a:t>stupa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7402890" cy="3713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947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Economic Life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772816"/>
            <a:ext cx="6777317" cy="4059813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/>
              <a:t>The </a:t>
            </a:r>
            <a:r>
              <a:rPr lang="en-IN" dirty="0"/>
              <a:t>economic </a:t>
            </a:r>
            <a:r>
              <a:rPr lang="en-IN" dirty="0" err="1"/>
              <a:t>activites</a:t>
            </a:r>
            <a:r>
              <a:rPr lang="en-IN" dirty="0"/>
              <a:t> of the </a:t>
            </a:r>
            <a:r>
              <a:rPr lang="en-IN" dirty="0" err="1"/>
              <a:t>Maurya</a:t>
            </a:r>
            <a:r>
              <a:rPr lang="en-IN" dirty="0"/>
              <a:t> empire were controlled </a:t>
            </a:r>
            <a:r>
              <a:rPr lang="en-IN" dirty="0" smtClean="0"/>
              <a:t>by the </a:t>
            </a:r>
            <a:r>
              <a:rPr lang="en-IN" dirty="0"/>
              <a:t>state.</a:t>
            </a:r>
          </a:p>
          <a:p>
            <a:r>
              <a:rPr lang="en-IN" dirty="0"/>
              <a:t>The conquered regions were brought under cultivation.</a:t>
            </a:r>
          </a:p>
          <a:p>
            <a:r>
              <a:rPr lang="en-IN" dirty="0"/>
              <a:t>Irrigation facilities were arranged for the development </a:t>
            </a:r>
            <a:r>
              <a:rPr lang="en-IN" dirty="0" smtClean="0"/>
              <a:t>of agriculture</a:t>
            </a:r>
            <a:r>
              <a:rPr lang="en-IN" dirty="0"/>
              <a:t>.</a:t>
            </a:r>
          </a:p>
          <a:p>
            <a:r>
              <a:rPr lang="en-IN" dirty="0"/>
              <a:t>The development of agriculture and villages led to </a:t>
            </a:r>
            <a:r>
              <a:rPr lang="en-IN" dirty="0" smtClean="0"/>
              <a:t>the development </a:t>
            </a:r>
            <a:r>
              <a:rPr lang="en-IN" dirty="0"/>
              <a:t>in trade.</a:t>
            </a:r>
          </a:p>
          <a:p>
            <a:r>
              <a:rPr lang="en-IN" dirty="0"/>
              <a:t>Roads were established for the development of trade.</a:t>
            </a:r>
          </a:p>
          <a:p>
            <a:r>
              <a:rPr lang="en-IN" dirty="0"/>
              <a:t>Roads were built connecting the cities of </a:t>
            </a:r>
            <a:r>
              <a:rPr lang="en-IN" dirty="0" err="1" smtClean="0"/>
              <a:t>Vaishali</a:t>
            </a:r>
            <a:r>
              <a:rPr lang="en-IN" dirty="0" smtClean="0"/>
              <a:t> , </a:t>
            </a:r>
            <a:r>
              <a:rPr lang="en-IN" dirty="0" err="1" smtClean="0"/>
              <a:t>Kapilavastu</a:t>
            </a:r>
            <a:r>
              <a:rPr lang="en-IN" dirty="0" smtClean="0"/>
              <a:t> </a:t>
            </a:r>
            <a:r>
              <a:rPr lang="en-IN" dirty="0"/>
              <a:t>and </a:t>
            </a:r>
            <a:r>
              <a:rPr lang="en-IN" dirty="0" err="1"/>
              <a:t>Pataliputra</a:t>
            </a:r>
            <a:r>
              <a:rPr lang="en-IN" dirty="0"/>
              <a:t> to distant places.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928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During the reign of </a:t>
            </a:r>
            <a:r>
              <a:rPr lang="en-IN" dirty="0" err="1" smtClean="0"/>
              <a:t>Ashoka's</a:t>
            </a:r>
            <a:r>
              <a:rPr lang="en-IN" dirty="0" smtClean="0"/>
              <a:t> successors </a:t>
            </a:r>
            <a:r>
              <a:rPr lang="en-IN" dirty="0"/>
              <a:t>the power of the king and the influence of </a:t>
            </a:r>
            <a:r>
              <a:rPr lang="en-IN" dirty="0" err="1" smtClean="0"/>
              <a:t>Dhamma</a:t>
            </a:r>
            <a:r>
              <a:rPr lang="en-IN" dirty="0" smtClean="0"/>
              <a:t> were </a:t>
            </a:r>
            <a:r>
              <a:rPr lang="en-IN" dirty="0"/>
              <a:t>weakened. </a:t>
            </a:r>
            <a:endParaRPr lang="en-IN" dirty="0" smtClean="0"/>
          </a:p>
          <a:p>
            <a:r>
              <a:rPr lang="en-IN" dirty="0" smtClean="0"/>
              <a:t>As </a:t>
            </a:r>
            <a:r>
              <a:rPr lang="en-IN" dirty="0"/>
              <a:t>a result, many farther province </a:t>
            </a:r>
            <a:r>
              <a:rPr lang="en-IN" dirty="0" smtClean="0"/>
              <a:t>became independent.</a:t>
            </a:r>
          </a:p>
          <a:p>
            <a:r>
              <a:rPr lang="en-IN" dirty="0" smtClean="0"/>
              <a:t>This was a cause for the decline of empire.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032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544" y="1412776"/>
            <a:ext cx="705678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4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7353265" cy="4635877"/>
          </a:xfrm>
        </p:spPr>
        <p:txBody>
          <a:bodyPr>
            <a:normAutofit/>
          </a:bodyPr>
          <a:lstStyle/>
          <a:p>
            <a:r>
              <a:rPr lang="en-IN" dirty="0"/>
              <a:t>Punch-marked coins were used for </a:t>
            </a:r>
          </a:p>
          <a:p>
            <a:pPr marL="68580" indent="0">
              <a:buNone/>
            </a:pPr>
            <a:r>
              <a:rPr lang="en-IN" dirty="0" smtClean="0"/>
              <a:t>   trade </a:t>
            </a:r>
            <a:r>
              <a:rPr lang="en-IN" dirty="0"/>
              <a:t>and </a:t>
            </a:r>
            <a:r>
              <a:rPr lang="en-IN" dirty="0" smtClean="0"/>
              <a:t>for payment </a:t>
            </a:r>
            <a:r>
              <a:rPr lang="en-IN" dirty="0"/>
              <a:t>of wages. </a:t>
            </a:r>
            <a:endParaRPr lang="en-IN" dirty="0" smtClean="0"/>
          </a:p>
          <a:p>
            <a:r>
              <a:rPr lang="en-IN" dirty="0" smtClean="0"/>
              <a:t>Mines </a:t>
            </a:r>
            <a:r>
              <a:rPr lang="en-IN" dirty="0"/>
              <a:t>and metallurgy </a:t>
            </a:r>
            <a:r>
              <a:rPr lang="en-IN" dirty="0" smtClean="0"/>
              <a:t>were </a:t>
            </a:r>
          </a:p>
          <a:p>
            <a:pPr marL="68580" indent="0">
              <a:buNone/>
            </a:pPr>
            <a:r>
              <a:rPr lang="en-IN" dirty="0"/>
              <a:t> </a:t>
            </a:r>
            <a:r>
              <a:rPr lang="en-IN" dirty="0" smtClean="0"/>
              <a:t>  controlled </a:t>
            </a:r>
            <a:r>
              <a:rPr lang="en-IN" dirty="0"/>
              <a:t>by the government.</a:t>
            </a:r>
          </a:p>
          <a:p>
            <a:r>
              <a:rPr lang="en-IN" dirty="0"/>
              <a:t>The government officials </a:t>
            </a:r>
            <a:r>
              <a:rPr lang="en-IN" dirty="0" smtClean="0"/>
              <a:t>collected </a:t>
            </a:r>
          </a:p>
          <a:p>
            <a:pPr marL="68580" indent="0">
              <a:buNone/>
            </a:pPr>
            <a:r>
              <a:rPr lang="en-IN" dirty="0"/>
              <a:t> </a:t>
            </a:r>
            <a:r>
              <a:rPr lang="en-IN" dirty="0" smtClean="0"/>
              <a:t>  taxes </a:t>
            </a:r>
            <a:r>
              <a:rPr lang="en-IN" dirty="0"/>
              <a:t>from the traders. </a:t>
            </a:r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/>
              <a:t>accuracy of </a:t>
            </a:r>
            <a:r>
              <a:rPr lang="en-IN" dirty="0" smtClean="0"/>
              <a:t>weights and </a:t>
            </a:r>
          </a:p>
          <a:p>
            <a:pPr marL="68580" indent="0">
              <a:buNone/>
            </a:pPr>
            <a:r>
              <a:rPr lang="en-IN" dirty="0"/>
              <a:t> </a:t>
            </a:r>
            <a:r>
              <a:rPr lang="en-IN" dirty="0" smtClean="0"/>
              <a:t>  measures </a:t>
            </a:r>
            <a:r>
              <a:rPr lang="en-IN" dirty="0"/>
              <a:t>was ensured.</a:t>
            </a:r>
          </a:p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836712"/>
            <a:ext cx="2387525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579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2323652"/>
            <a:ext cx="8280920" cy="3508977"/>
          </a:xfrm>
        </p:spPr>
        <p:txBody>
          <a:bodyPr>
            <a:normAutofit/>
          </a:bodyPr>
          <a:lstStyle/>
          <a:p>
            <a:r>
              <a:rPr lang="en-IN" dirty="0"/>
              <a:t>Different kinds of taxes of period are mentioned in the </a:t>
            </a:r>
            <a:r>
              <a:rPr lang="en-IN" dirty="0" err="1"/>
              <a:t>Arthashastra</a:t>
            </a:r>
            <a:endParaRPr lang="en-IN" dirty="0"/>
          </a:p>
          <a:p>
            <a:pPr marL="68580" indent="0">
              <a:buNone/>
            </a:pPr>
            <a:endParaRPr lang="en-IN" b="1" dirty="0" smtClean="0"/>
          </a:p>
          <a:p>
            <a:pPr marL="68580" indent="0">
              <a:buNone/>
            </a:pPr>
            <a:r>
              <a:rPr lang="en-IN" b="1" dirty="0" smtClean="0">
                <a:solidFill>
                  <a:srgbClr val="FF0000"/>
                </a:solidFill>
              </a:rPr>
              <a:t>Taxes 	Sectors </a:t>
            </a:r>
            <a:r>
              <a:rPr lang="en-IN" b="1" dirty="0">
                <a:solidFill>
                  <a:srgbClr val="FF0000"/>
                </a:solidFill>
              </a:rPr>
              <a:t>in which the tax was imposed</a:t>
            </a:r>
            <a:endParaRPr lang="en-IN" dirty="0">
              <a:solidFill>
                <a:srgbClr val="FF0000"/>
              </a:solidFill>
            </a:endParaRPr>
          </a:p>
          <a:p>
            <a:r>
              <a:rPr lang="en-IN" dirty="0" err="1"/>
              <a:t>Bhaga</a:t>
            </a:r>
            <a:r>
              <a:rPr lang="en-IN" dirty="0"/>
              <a:t> </a:t>
            </a:r>
            <a:r>
              <a:rPr lang="en-IN" dirty="0" smtClean="0"/>
              <a:t>		Tax </a:t>
            </a:r>
            <a:r>
              <a:rPr lang="en-IN" dirty="0"/>
              <a:t>on land</a:t>
            </a:r>
          </a:p>
          <a:p>
            <a:r>
              <a:rPr lang="en-IN" dirty="0"/>
              <a:t>Bali </a:t>
            </a:r>
            <a:r>
              <a:rPr lang="en-IN" dirty="0" smtClean="0"/>
              <a:t>		Tax </a:t>
            </a:r>
            <a:r>
              <a:rPr lang="en-IN" dirty="0"/>
              <a:t>on fruits and flowers</a:t>
            </a:r>
          </a:p>
          <a:p>
            <a:r>
              <a:rPr lang="en-IN" dirty="0" err="1"/>
              <a:t>Udagabhaga</a:t>
            </a:r>
            <a:r>
              <a:rPr lang="en-IN" dirty="0"/>
              <a:t> </a:t>
            </a:r>
            <a:r>
              <a:rPr lang="en-IN" dirty="0" smtClean="0"/>
              <a:t>	Tax </a:t>
            </a:r>
            <a:r>
              <a:rPr lang="en-IN" dirty="0"/>
              <a:t>on Water</a:t>
            </a:r>
          </a:p>
          <a:p>
            <a:r>
              <a:rPr lang="en-IN" dirty="0" err="1"/>
              <a:t>Shulka</a:t>
            </a:r>
            <a:r>
              <a:rPr lang="en-IN" dirty="0"/>
              <a:t> </a:t>
            </a:r>
            <a:r>
              <a:rPr lang="en-IN" dirty="0" smtClean="0"/>
              <a:t>		Tax </a:t>
            </a:r>
            <a:r>
              <a:rPr lang="en-IN" dirty="0"/>
              <a:t>on export and import of goods.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716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Social life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Arthashastra</a:t>
            </a:r>
            <a:r>
              <a:rPr lang="en-IN" dirty="0" smtClean="0"/>
              <a:t> </a:t>
            </a:r>
            <a:r>
              <a:rPr lang="en-IN" dirty="0"/>
              <a:t>describes about </a:t>
            </a:r>
            <a:r>
              <a:rPr lang="en-IN" dirty="0" smtClean="0"/>
              <a:t>slaves who </a:t>
            </a:r>
            <a:r>
              <a:rPr lang="en-IN" dirty="0"/>
              <a:t>were known as '</a:t>
            </a:r>
            <a:r>
              <a:rPr lang="en-IN" dirty="0" err="1"/>
              <a:t>Dasas</a:t>
            </a:r>
            <a:r>
              <a:rPr lang="en-IN" dirty="0"/>
              <a:t>'. </a:t>
            </a:r>
            <a:endParaRPr lang="en-IN" dirty="0" smtClean="0"/>
          </a:p>
          <a:p>
            <a:r>
              <a:rPr lang="en-IN" dirty="0" smtClean="0"/>
              <a:t>Joint family system </a:t>
            </a:r>
            <a:r>
              <a:rPr lang="en-IN" dirty="0"/>
              <a:t>prevailed in the society.</a:t>
            </a:r>
          </a:p>
          <a:p>
            <a:r>
              <a:rPr lang="en-IN" dirty="0"/>
              <a:t>According to </a:t>
            </a:r>
            <a:r>
              <a:rPr lang="en-IN" dirty="0" err="1"/>
              <a:t>Megasthenes</a:t>
            </a:r>
            <a:r>
              <a:rPr lang="en-IN" dirty="0"/>
              <a:t>, there existed seven social divisions at that time.</a:t>
            </a:r>
          </a:p>
          <a:p>
            <a:pPr marL="6858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003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696" y="836712"/>
            <a:ext cx="5007414" cy="49174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15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3049408"/>
          </a:xfrm>
        </p:spPr>
        <p:txBody>
          <a:bodyPr/>
          <a:lstStyle/>
          <a:p>
            <a:r>
              <a:rPr lang="en-IN" b="1" dirty="0"/>
              <a:t>India After the </a:t>
            </a:r>
            <a:r>
              <a:rPr lang="en-IN" b="1" dirty="0" err="1"/>
              <a:t>Mauryas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705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620688"/>
            <a:ext cx="3130959" cy="45365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764704"/>
            <a:ext cx="3772321" cy="45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1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India After the </a:t>
            </a:r>
            <a:r>
              <a:rPr lang="en-IN" b="1" dirty="0" err="1"/>
              <a:t>Mauryas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</a:t>
            </a:r>
            <a:r>
              <a:rPr lang="en-US" dirty="0"/>
              <a:t>the decline of the </a:t>
            </a:r>
            <a:r>
              <a:rPr lang="en-US" dirty="0" err="1"/>
              <a:t>Maurya</a:t>
            </a:r>
            <a:r>
              <a:rPr lang="en-US" dirty="0"/>
              <a:t> dynasty different groups of </a:t>
            </a:r>
            <a:r>
              <a:rPr lang="en-US" dirty="0" smtClean="0"/>
              <a:t>people arrived </a:t>
            </a:r>
            <a:r>
              <a:rPr lang="en-US" dirty="0"/>
              <a:t>India through its northwest </a:t>
            </a:r>
            <a:r>
              <a:rPr lang="en-US" dirty="0" err="1" smtClean="0"/>
              <a:t>part.Small</a:t>
            </a:r>
            <a:r>
              <a:rPr lang="en-US" dirty="0" smtClean="0"/>
              <a:t> Kingdoms were strengthened.</a:t>
            </a:r>
          </a:p>
          <a:p>
            <a:r>
              <a:rPr lang="en-US" dirty="0" smtClean="0"/>
              <a:t>Important groups among them were..</a:t>
            </a:r>
          </a:p>
          <a:p>
            <a:pPr lvl="1"/>
            <a:r>
              <a:rPr lang="en-US" dirty="0" err="1" smtClean="0"/>
              <a:t>Kushana</a:t>
            </a:r>
            <a:r>
              <a:rPr lang="en-US" dirty="0" smtClean="0"/>
              <a:t> Dynasty</a:t>
            </a:r>
          </a:p>
          <a:p>
            <a:pPr lvl="1"/>
            <a:r>
              <a:rPr lang="en-US" dirty="0" err="1" smtClean="0"/>
              <a:t>Satavahana</a:t>
            </a:r>
            <a:r>
              <a:rPr lang="en-US" dirty="0" smtClean="0"/>
              <a:t> dynasty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01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 </a:t>
            </a:r>
            <a:r>
              <a:rPr lang="en-US" dirty="0" err="1" smtClean="0"/>
              <a:t>Kushanas</a:t>
            </a:r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Kanishka</a:t>
            </a:r>
            <a:r>
              <a:rPr lang="en-US" dirty="0"/>
              <a:t> was the notable </a:t>
            </a:r>
            <a:r>
              <a:rPr lang="en-US" dirty="0" smtClean="0"/>
              <a:t>ruler among </a:t>
            </a:r>
            <a:r>
              <a:rPr lang="en-US" dirty="0"/>
              <a:t>the </a:t>
            </a:r>
            <a:r>
              <a:rPr lang="en-US" dirty="0" err="1"/>
              <a:t>Kushanas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He </a:t>
            </a:r>
            <a:r>
              <a:rPr lang="en-US" dirty="0"/>
              <a:t>started the </a:t>
            </a:r>
            <a:r>
              <a:rPr lang="en-US" dirty="0" err="1"/>
              <a:t>Shaka</a:t>
            </a:r>
            <a:r>
              <a:rPr lang="en-US" dirty="0"/>
              <a:t> era in 78 C E 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This </a:t>
            </a:r>
            <a:r>
              <a:rPr lang="en-US" dirty="0" smtClean="0"/>
              <a:t>later became </a:t>
            </a:r>
            <a:r>
              <a:rPr lang="en-US" dirty="0"/>
              <a:t>the official calendar of India).</a:t>
            </a:r>
            <a:endParaRPr lang="en-IN" dirty="0"/>
          </a:p>
        </p:txBody>
      </p:sp>
      <p:pic>
        <p:nvPicPr>
          <p:cNvPr id="6146" name="Picture 2" descr="C:\Users\best\Desktop\chapter 9\resources\kanishk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070320"/>
            <a:ext cx="1512168" cy="259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30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32" y="980728"/>
            <a:ext cx="4876768" cy="5144992"/>
          </a:xfrm>
        </p:spPr>
      </p:pic>
    </p:spTree>
    <p:extLst>
      <p:ext uri="{BB962C8B-B14F-4D97-AF65-F5344CB8AC3E}">
        <p14:creationId xmlns:p14="http://schemas.microsoft.com/office/powerpoint/2010/main" val="5486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Buddhist scholars like </a:t>
            </a:r>
            <a:r>
              <a:rPr lang="en-US" dirty="0" err="1">
                <a:solidFill>
                  <a:srgbClr val="FF0000"/>
                </a:solidFill>
              </a:rPr>
              <a:t>Asvaghosha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and </a:t>
            </a:r>
            <a:r>
              <a:rPr lang="en-US" dirty="0" err="1" smtClean="0">
                <a:solidFill>
                  <a:srgbClr val="FF0000"/>
                </a:solidFill>
              </a:rPr>
              <a:t>Vasumitra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the </a:t>
            </a:r>
            <a:r>
              <a:rPr lang="en-US" dirty="0"/>
              <a:t>prominent figures in the field of </a:t>
            </a:r>
            <a:r>
              <a:rPr lang="en-US" dirty="0" smtClean="0"/>
              <a:t>medicine-</a:t>
            </a:r>
            <a:r>
              <a:rPr lang="en-IN" dirty="0" smtClean="0">
                <a:solidFill>
                  <a:srgbClr val="FF0000"/>
                </a:solidFill>
              </a:rPr>
              <a:t> </a:t>
            </a:r>
            <a:r>
              <a:rPr lang="en-IN" dirty="0" err="1">
                <a:solidFill>
                  <a:srgbClr val="FF0000"/>
                </a:solidFill>
              </a:rPr>
              <a:t>Charaka</a:t>
            </a:r>
            <a:r>
              <a:rPr lang="en-IN" dirty="0">
                <a:solidFill>
                  <a:srgbClr val="FF0000"/>
                </a:solidFill>
              </a:rPr>
              <a:t> and </a:t>
            </a:r>
            <a:r>
              <a:rPr lang="en-IN" dirty="0" err="1">
                <a:solidFill>
                  <a:srgbClr val="FF0000"/>
                </a:solidFill>
              </a:rPr>
              <a:t>Sushruta</a:t>
            </a:r>
            <a:r>
              <a:rPr lang="en-IN" dirty="0">
                <a:solidFill>
                  <a:srgbClr val="FF0000"/>
                </a:solidFill>
              </a:rPr>
              <a:t>,</a:t>
            </a:r>
            <a:r>
              <a:rPr lang="en-US" dirty="0" smtClean="0"/>
              <a:t> lived </a:t>
            </a:r>
            <a:r>
              <a:rPr lang="en-IN" dirty="0" smtClean="0"/>
              <a:t>during </a:t>
            </a:r>
            <a:r>
              <a:rPr lang="en-IN" dirty="0"/>
              <a:t>this period</a:t>
            </a:r>
            <a:r>
              <a:rPr lang="en-IN" dirty="0" smtClean="0"/>
              <a:t>.</a:t>
            </a:r>
          </a:p>
          <a:p>
            <a:r>
              <a:rPr lang="en-US" dirty="0"/>
              <a:t>The </a:t>
            </a:r>
            <a:r>
              <a:rPr lang="en-US" dirty="0" err="1"/>
              <a:t>Kushanas</a:t>
            </a:r>
            <a:r>
              <a:rPr lang="en-US" dirty="0"/>
              <a:t> were the first to introduce gold coins in India.</a:t>
            </a:r>
            <a:endParaRPr lang="en-IN" dirty="0"/>
          </a:p>
          <a:p>
            <a:pPr marL="68580" indent="0">
              <a:buNone/>
            </a:pP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60648"/>
            <a:ext cx="374332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269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027664"/>
            <a:ext cx="5904656" cy="1143000"/>
          </a:xfrm>
        </p:spPr>
        <p:txBody>
          <a:bodyPr>
            <a:normAutofit fontScale="90000"/>
          </a:bodyPr>
          <a:lstStyle/>
          <a:p>
            <a:r>
              <a:rPr lang="en-IN" dirty="0" err="1" smtClean="0"/>
              <a:t>Gandhara</a:t>
            </a:r>
            <a:r>
              <a:rPr lang="en-IN" dirty="0" smtClean="0"/>
              <a:t> art &amp;Sculpture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4896660" cy="3508977"/>
          </a:xfrm>
        </p:spPr>
        <p:txBody>
          <a:bodyPr/>
          <a:lstStyle/>
          <a:p>
            <a:r>
              <a:rPr lang="en-US" dirty="0"/>
              <a:t>A new style of sculpture emerged as a result </a:t>
            </a:r>
            <a:r>
              <a:rPr lang="en-US" dirty="0" smtClean="0"/>
              <a:t>of the merging </a:t>
            </a:r>
            <a:r>
              <a:rPr lang="en-US" dirty="0"/>
              <a:t>of the style of Greece </a:t>
            </a:r>
            <a:r>
              <a:rPr lang="en-US" dirty="0" smtClean="0"/>
              <a:t>and Rome </a:t>
            </a:r>
            <a:r>
              <a:rPr lang="en-US" dirty="0"/>
              <a:t>with Indian style of sculpture. </a:t>
            </a:r>
            <a:endParaRPr lang="en-US" dirty="0" smtClean="0"/>
          </a:p>
          <a:p>
            <a:r>
              <a:rPr lang="en-US" dirty="0" smtClean="0"/>
              <a:t>This is known </a:t>
            </a:r>
            <a:r>
              <a:rPr lang="en-US" dirty="0"/>
              <a:t>as the </a:t>
            </a:r>
            <a:r>
              <a:rPr lang="en-US" dirty="0" err="1"/>
              <a:t>Gandhara</a:t>
            </a:r>
            <a:r>
              <a:rPr lang="en-US" dirty="0"/>
              <a:t> sculpture.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692696"/>
            <a:ext cx="156210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15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7488948" cy="3508977"/>
          </a:xfrm>
        </p:spPr>
        <p:txBody>
          <a:bodyPr/>
          <a:lstStyle/>
          <a:p>
            <a:r>
              <a:rPr lang="en-IN" dirty="0"/>
              <a:t>A group of </a:t>
            </a:r>
            <a:r>
              <a:rPr lang="en-IN" dirty="0" smtClean="0"/>
              <a:t>Buddhists </a:t>
            </a:r>
            <a:r>
              <a:rPr lang="en-US" dirty="0" smtClean="0"/>
              <a:t>known </a:t>
            </a:r>
            <a:r>
              <a:rPr lang="en-US" dirty="0"/>
              <a:t>as Mahayana Buddhists worshipped the statues </a:t>
            </a:r>
            <a:r>
              <a:rPr lang="en-US" dirty="0" smtClean="0"/>
              <a:t>of Buddha </a:t>
            </a:r>
            <a:r>
              <a:rPr lang="en-US" dirty="0"/>
              <a:t>.</a:t>
            </a:r>
          </a:p>
          <a:p>
            <a:r>
              <a:rPr lang="en-US" dirty="0" err="1"/>
              <a:t>Kanishka</a:t>
            </a:r>
            <a:r>
              <a:rPr lang="en-US" dirty="0"/>
              <a:t> encouraged </a:t>
            </a:r>
            <a:r>
              <a:rPr lang="en-US" dirty="0" err="1" smtClean="0"/>
              <a:t>Mahayan</a:t>
            </a:r>
            <a:r>
              <a:rPr lang="en-US" dirty="0" smtClean="0"/>
              <a:t> Buddhism </a:t>
            </a:r>
            <a:r>
              <a:rPr lang="en-US" dirty="0"/>
              <a:t>and declared it as </a:t>
            </a:r>
            <a:r>
              <a:rPr lang="en-US" dirty="0" smtClean="0"/>
              <a:t>the official </a:t>
            </a:r>
            <a:r>
              <a:rPr lang="en-US" dirty="0"/>
              <a:t>religion of the empire. 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48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The </a:t>
            </a:r>
            <a:r>
              <a:rPr lang="en-IN" b="1" dirty="0" err="1"/>
              <a:t>Satavahanas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7488948" cy="350897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Satavahanas</a:t>
            </a:r>
            <a:r>
              <a:rPr lang="en-US" dirty="0"/>
              <a:t> emerged as the rulers in central and south </a:t>
            </a:r>
            <a:r>
              <a:rPr lang="en-US" dirty="0" smtClean="0"/>
              <a:t>India </a:t>
            </a:r>
            <a:r>
              <a:rPr lang="en-IN" dirty="0" smtClean="0"/>
              <a:t>after </a:t>
            </a:r>
            <a:r>
              <a:rPr lang="en-IN" dirty="0"/>
              <a:t>the </a:t>
            </a:r>
            <a:r>
              <a:rPr lang="en-IN" dirty="0" err="1"/>
              <a:t>Maurya</a:t>
            </a:r>
            <a:r>
              <a:rPr lang="en-IN" dirty="0"/>
              <a:t> rule</a:t>
            </a:r>
            <a:r>
              <a:rPr lang="en-IN" dirty="0" smtClean="0"/>
              <a:t>.</a:t>
            </a:r>
          </a:p>
          <a:p>
            <a:r>
              <a:rPr lang="en-US" dirty="0" err="1"/>
              <a:t>Pratishthana</a:t>
            </a:r>
            <a:r>
              <a:rPr lang="en-US" dirty="0"/>
              <a:t> (presently </a:t>
            </a:r>
            <a:r>
              <a:rPr lang="en-US" dirty="0" err="1"/>
              <a:t>Paithan</a:t>
            </a:r>
            <a:r>
              <a:rPr lang="en-US" dirty="0"/>
              <a:t> located in </a:t>
            </a:r>
            <a:r>
              <a:rPr lang="en-US" dirty="0" err="1"/>
              <a:t>Maharastra</a:t>
            </a:r>
            <a:r>
              <a:rPr lang="en-US" dirty="0"/>
              <a:t>) was </a:t>
            </a:r>
            <a:r>
              <a:rPr lang="en-US" dirty="0" smtClean="0"/>
              <a:t>the </a:t>
            </a:r>
            <a:r>
              <a:rPr lang="en-IN" dirty="0" smtClean="0"/>
              <a:t>capital </a:t>
            </a:r>
            <a:r>
              <a:rPr lang="en-IN" dirty="0"/>
              <a:t>of </a:t>
            </a:r>
            <a:r>
              <a:rPr lang="en-IN" dirty="0" smtClean="0"/>
              <a:t>the </a:t>
            </a:r>
            <a:r>
              <a:rPr lang="en-IN" dirty="0" err="1" smtClean="0"/>
              <a:t>Satavahanas</a:t>
            </a:r>
            <a:r>
              <a:rPr lang="en-IN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883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15" y="692696"/>
            <a:ext cx="5139779" cy="5139779"/>
          </a:xfrm>
        </p:spPr>
      </p:pic>
    </p:spTree>
    <p:extLst>
      <p:ext uri="{BB962C8B-B14F-4D97-AF65-F5344CB8AC3E}">
        <p14:creationId xmlns:p14="http://schemas.microsoft.com/office/powerpoint/2010/main" val="194046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Kings like </a:t>
            </a:r>
            <a:r>
              <a:rPr lang="en-IN" dirty="0" err="1"/>
              <a:t>Gautamiputra</a:t>
            </a:r>
            <a:r>
              <a:rPr lang="en-IN" dirty="0"/>
              <a:t> </a:t>
            </a:r>
            <a:r>
              <a:rPr lang="en-IN" dirty="0" err="1"/>
              <a:t>Satakarni</a:t>
            </a:r>
            <a:r>
              <a:rPr lang="en-IN" dirty="0" smtClean="0"/>
              <a:t>,</a:t>
            </a:r>
            <a:r>
              <a:rPr lang="en-US" dirty="0"/>
              <a:t> </a:t>
            </a:r>
            <a:r>
              <a:rPr lang="en-US" dirty="0" err="1"/>
              <a:t>Vasishthiputra</a:t>
            </a:r>
            <a:r>
              <a:rPr lang="en-US" dirty="0"/>
              <a:t> extended the power of the kingdom.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093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Satavahana</a:t>
            </a:r>
            <a:r>
              <a:rPr lang="en-US" dirty="0"/>
              <a:t> rulers donated land to Buddhist monks </a:t>
            </a:r>
            <a:r>
              <a:rPr lang="en-US" dirty="0" smtClean="0"/>
              <a:t>and </a:t>
            </a:r>
            <a:r>
              <a:rPr lang="en-US" dirty="0" err="1" smtClean="0"/>
              <a:t>Brahmanas</a:t>
            </a:r>
            <a:r>
              <a:rPr lang="en-US" dirty="0"/>
              <a:t>. The aim of such donations was to enlarge the area </a:t>
            </a:r>
            <a:r>
              <a:rPr lang="en-US" dirty="0" smtClean="0"/>
              <a:t>of agricultural </a:t>
            </a:r>
            <a:r>
              <a:rPr lang="en-US" dirty="0"/>
              <a:t>land. Gradually the administrative power of these </a:t>
            </a:r>
            <a:r>
              <a:rPr lang="en-US" dirty="0" smtClean="0"/>
              <a:t>places was </a:t>
            </a:r>
            <a:r>
              <a:rPr lang="en-US" dirty="0"/>
              <a:t>given to them.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weakened the power of the kings.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105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Kautilya</a:t>
            </a:r>
            <a:r>
              <a:rPr lang="en-IN" dirty="0"/>
              <a:t>, in his </a:t>
            </a:r>
            <a:r>
              <a:rPr lang="en-IN" dirty="0" err="1"/>
              <a:t>Arthashastra</a:t>
            </a:r>
            <a:r>
              <a:rPr lang="en-IN" dirty="0"/>
              <a:t> </a:t>
            </a:r>
            <a:r>
              <a:rPr lang="en-IN" dirty="0" smtClean="0"/>
              <a:t>mentions about the seven </a:t>
            </a:r>
            <a:r>
              <a:rPr lang="en-IN" dirty="0"/>
              <a:t>elements essential for a state. They </a:t>
            </a:r>
            <a:r>
              <a:rPr lang="en-IN" dirty="0" smtClean="0"/>
              <a:t>are known </a:t>
            </a:r>
            <a:r>
              <a:rPr lang="en-IN" dirty="0"/>
              <a:t>as the '</a:t>
            </a:r>
            <a:r>
              <a:rPr lang="en-IN" dirty="0" err="1"/>
              <a:t>Saptangas</a:t>
            </a:r>
            <a:r>
              <a:rPr lang="en-IN" dirty="0"/>
              <a:t>' (Seven limbs).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022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that period, India had trade relations with the Roman </a:t>
            </a:r>
            <a:r>
              <a:rPr lang="en-US" dirty="0" smtClean="0"/>
              <a:t>Empire. </a:t>
            </a:r>
          </a:p>
          <a:p>
            <a:r>
              <a:rPr lang="en-US" dirty="0" smtClean="0"/>
              <a:t>Roman </a:t>
            </a:r>
            <a:r>
              <a:rPr lang="en-US" dirty="0"/>
              <a:t>gold coins were found from many places in India.</a:t>
            </a:r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573016"/>
            <a:ext cx="130492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145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 </a:t>
            </a:r>
            <a:r>
              <a:rPr lang="en-US" dirty="0"/>
              <a:t>changes that happened due to the growth of trade</a:t>
            </a:r>
            <a:endParaRPr lang="en-IN" dirty="0"/>
          </a:p>
        </p:txBody>
      </p:sp>
      <p:pic>
        <p:nvPicPr>
          <p:cNvPr id="3074" name="Picture 2" descr="C:\Users\best\Desktop\chapter 9\resources\Screenshot (17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412" y="2324100"/>
            <a:ext cx="3102189" cy="350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37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The  </a:t>
            </a:r>
            <a:r>
              <a:rPr lang="en-IN" b="1" dirty="0" err="1"/>
              <a:t>Guptas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the decline of </a:t>
            </a:r>
            <a:r>
              <a:rPr lang="en-US" dirty="0" smtClean="0"/>
              <a:t>the </a:t>
            </a:r>
            <a:r>
              <a:rPr lang="en-US" dirty="0" err="1" smtClean="0"/>
              <a:t>Maurya</a:t>
            </a:r>
            <a:r>
              <a:rPr lang="en-US" dirty="0" smtClean="0"/>
              <a:t> </a:t>
            </a:r>
            <a:r>
              <a:rPr lang="en-US" dirty="0"/>
              <a:t>empire, the empire that developed in </a:t>
            </a:r>
            <a:r>
              <a:rPr lang="en-US" dirty="0" smtClean="0"/>
              <a:t>the </a:t>
            </a:r>
            <a:r>
              <a:rPr lang="en-US" dirty="0" err="1" smtClean="0"/>
              <a:t>Gangetic</a:t>
            </a:r>
            <a:r>
              <a:rPr lang="en-US" dirty="0" smtClean="0"/>
              <a:t> </a:t>
            </a:r>
            <a:r>
              <a:rPr lang="en-US" dirty="0"/>
              <a:t>plain was the Gupta empire. </a:t>
            </a:r>
            <a:endParaRPr lang="en-US" dirty="0" smtClean="0"/>
          </a:p>
          <a:p>
            <a:r>
              <a:rPr lang="en-US" dirty="0" smtClean="0"/>
              <a:t>Chandragupta I was </a:t>
            </a:r>
            <a:r>
              <a:rPr lang="en-US" dirty="0"/>
              <a:t>the first powerful Gupta ruler. </a:t>
            </a:r>
            <a:endParaRPr lang="en-US" dirty="0" smtClean="0"/>
          </a:p>
          <a:p>
            <a:r>
              <a:rPr lang="en-US" dirty="0" smtClean="0"/>
              <a:t>He </a:t>
            </a:r>
            <a:r>
              <a:rPr lang="en-US" dirty="0"/>
              <a:t>introduced </a:t>
            </a:r>
            <a:r>
              <a:rPr lang="en-US" dirty="0" smtClean="0"/>
              <a:t>the </a:t>
            </a:r>
            <a:r>
              <a:rPr lang="it-IT" dirty="0" smtClean="0"/>
              <a:t>Gupta </a:t>
            </a:r>
            <a:r>
              <a:rPr lang="it-IT" dirty="0"/>
              <a:t>era in 320 C 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453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08720"/>
            <a:ext cx="5474808" cy="4995763"/>
          </a:xfrm>
        </p:spPr>
      </p:pic>
    </p:spTree>
    <p:extLst>
      <p:ext uri="{BB962C8B-B14F-4D97-AF65-F5344CB8AC3E}">
        <p14:creationId xmlns:p14="http://schemas.microsoft.com/office/powerpoint/2010/main" val="415295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692696"/>
            <a:ext cx="5040676" cy="5139933"/>
          </a:xfrm>
        </p:spPr>
        <p:txBody>
          <a:bodyPr>
            <a:normAutofit/>
          </a:bodyPr>
          <a:lstStyle/>
          <a:p>
            <a:r>
              <a:rPr lang="en-IN" dirty="0" err="1"/>
              <a:t>Samudragupta</a:t>
            </a:r>
            <a:r>
              <a:rPr lang="en-IN" dirty="0"/>
              <a:t>, who </a:t>
            </a:r>
            <a:r>
              <a:rPr lang="en-IN" dirty="0" smtClean="0"/>
              <a:t>succeeded him</a:t>
            </a:r>
            <a:r>
              <a:rPr lang="en-IN" dirty="0"/>
              <a:t>, extended the empire</a:t>
            </a:r>
            <a:r>
              <a:rPr lang="en-IN" dirty="0" smtClean="0"/>
              <a:t>.</a:t>
            </a:r>
          </a:p>
          <a:p>
            <a:r>
              <a:rPr lang="en-US" dirty="0"/>
              <a:t>We </a:t>
            </a:r>
            <a:r>
              <a:rPr lang="en-US" dirty="0" smtClean="0"/>
              <a:t>got information about </a:t>
            </a:r>
            <a:r>
              <a:rPr lang="en-US" dirty="0" err="1" smtClean="0"/>
              <a:t>Samudragupta's</a:t>
            </a:r>
            <a:r>
              <a:rPr lang="en-US" dirty="0" smtClean="0"/>
              <a:t> </a:t>
            </a:r>
            <a:r>
              <a:rPr lang="en-US" dirty="0"/>
              <a:t>attacks from the '</a:t>
            </a:r>
            <a:r>
              <a:rPr lang="en-US" dirty="0" err="1"/>
              <a:t>Prashasti</a:t>
            </a:r>
            <a:r>
              <a:rPr lang="en-US" dirty="0"/>
              <a:t>' written </a:t>
            </a:r>
            <a:r>
              <a:rPr lang="en-US" dirty="0" smtClean="0"/>
              <a:t>by his </a:t>
            </a:r>
            <a:r>
              <a:rPr lang="en-US" dirty="0"/>
              <a:t>court poet </a:t>
            </a:r>
            <a:r>
              <a:rPr lang="en-US" dirty="0" err="1"/>
              <a:t>Harisena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'</a:t>
            </a:r>
            <a:r>
              <a:rPr lang="en-US" dirty="0" err="1"/>
              <a:t>Prashasti</a:t>
            </a:r>
            <a:r>
              <a:rPr lang="en-US" dirty="0"/>
              <a:t>' is </a:t>
            </a:r>
            <a:r>
              <a:rPr lang="en-US" dirty="0" smtClean="0"/>
              <a:t>inscribed on </a:t>
            </a:r>
            <a:r>
              <a:rPr lang="en-US" dirty="0"/>
              <a:t>the pillar in Allahabad.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76672"/>
            <a:ext cx="2790825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90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</a:t>
            </a:r>
            <a:r>
              <a:rPr lang="en-US" dirty="0" err="1"/>
              <a:t>Samudragupta</a:t>
            </a:r>
            <a:r>
              <a:rPr lang="en-US" dirty="0"/>
              <a:t>, the Gupta empire </a:t>
            </a:r>
            <a:r>
              <a:rPr lang="en-US" dirty="0" smtClean="0"/>
              <a:t>was enlarged </a:t>
            </a:r>
            <a:r>
              <a:rPr lang="en-US" dirty="0"/>
              <a:t>by </a:t>
            </a:r>
            <a:r>
              <a:rPr lang="en-US" dirty="0" err="1"/>
              <a:t>Chandrgupta</a:t>
            </a:r>
            <a:r>
              <a:rPr lang="en-US" dirty="0"/>
              <a:t> II. </a:t>
            </a:r>
            <a:endParaRPr lang="en-US" dirty="0" smtClean="0"/>
          </a:p>
          <a:p>
            <a:r>
              <a:rPr lang="en-US" dirty="0" smtClean="0"/>
              <a:t>He </a:t>
            </a:r>
            <a:r>
              <a:rPr lang="en-US" dirty="0"/>
              <a:t>transferred </a:t>
            </a:r>
            <a:r>
              <a:rPr lang="en-US" dirty="0" smtClean="0"/>
              <a:t>the capital </a:t>
            </a:r>
            <a:r>
              <a:rPr lang="en-US" dirty="0"/>
              <a:t>from </a:t>
            </a:r>
            <a:r>
              <a:rPr lang="en-US" dirty="0" err="1"/>
              <a:t>Pataliputra</a:t>
            </a:r>
            <a:r>
              <a:rPr lang="en-US" dirty="0"/>
              <a:t> to Ujjain.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Navaratnas</a:t>
            </a:r>
            <a:r>
              <a:rPr lang="en-US" dirty="0"/>
              <a:t>, who were famous in various </a:t>
            </a:r>
            <a:r>
              <a:rPr lang="en-US" dirty="0" smtClean="0"/>
              <a:t>fields, </a:t>
            </a:r>
            <a:r>
              <a:rPr lang="en-IN" dirty="0" smtClean="0"/>
              <a:t>lived </a:t>
            </a:r>
            <a:r>
              <a:rPr lang="en-IN" dirty="0"/>
              <a:t>in his court.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05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372" y="1052736"/>
            <a:ext cx="4610044" cy="4779739"/>
          </a:xfrm>
        </p:spPr>
      </p:pic>
    </p:spTree>
    <p:extLst>
      <p:ext uri="{BB962C8B-B14F-4D97-AF65-F5344CB8AC3E}">
        <p14:creationId xmlns:p14="http://schemas.microsoft.com/office/powerpoint/2010/main" val="316034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IN" b="1" dirty="0" err="1" smtClean="0"/>
              <a:t>Navaratnas</a:t>
            </a:r>
            <a:r>
              <a:rPr lang="en-IN" b="1" dirty="0"/>
              <a:t> </a:t>
            </a:r>
            <a:r>
              <a:rPr lang="en-IN" b="1" dirty="0" smtClean="0"/>
              <a:t>(Nine </a:t>
            </a:r>
            <a:r>
              <a:rPr lang="en-IN" b="1" dirty="0"/>
              <a:t>Gems)</a:t>
            </a:r>
          </a:p>
          <a:p>
            <a:pPr marL="68580" indent="0">
              <a:buNone/>
            </a:pPr>
            <a:r>
              <a:rPr lang="en-IN" i="1" dirty="0" err="1"/>
              <a:t>Kalidasa</a:t>
            </a:r>
            <a:r>
              <a:rPr lang="en-IN" i="1" dirty="0"/>
              <a:t>, </a:t>
            </a:r>
            <a:r>
              <a:rPr lang="en-IN" i="1" dirty="0" err="1" smtClean="0"/>
              <a:t>Khadakarpara,Kshapanaka</a:t>
            </a:r>
            <a:r>
              <a:rPr lang="en-IN" i="1" dirty="0"/>
              <a:t>, </a:t>
            </a:r>
            <a:r>
              <a:rPr lang="en-IN" i="1" dirty="0" err="1"/>
              <a:t>Vararuchi</a:t>
            </a:r>
            <a:r>
              <a:rPr lang="en-IN" i="1" dirty="0"/>
              <a:t>, </a:t>
            </a:r>
            <a:r>
              <a:rPr lang="en-IN" i="1" dirty="0" err="1" smtClean="0"/>
              <a:t>Vetala</a:t>
            </a:r>
            <a:r>
              <a:rPr lang="en-IN" i="1" dirty="0"/>
              <a:t> </a:t>
            </a:r>
            <a:r>
              <a:rPr lang="en-IN" i="1" dirty="0" smtClean="0"/>
              <a:t>,</a:t>
            </a:r>
            <a:r>
              <a:rPr lang="en-IN" i="1" dirty="0" err="1" smtClean="0"/>
              <a:t>Bhatta</a:t>
            </a:r>
            <a:r>
              <a:rPr lang="en-IN" i="1" dirty="0"/>
              <a:t>, </a:t>
            </a:r>
            <a:r>
              <a:rPr lang="en-IN" i="1" dirty="0" err="1"/>
              <a:t>Varahamihira</a:t>
            </a:r>
            <a:r>
              <a:rPr lang="en-IN" i="1" dirty="0"/>
              <a:t>, </a:t>
            </a:r>
            <a:r>
              <a:rPr lang="en-IN" i="1" dirty="0" err="1" smtClean="0"/>
              <a:t>Amarasima</a:t>
            </a:r>
            <a:r>
              <a:rPr lang="en-IN" i="1" dirty="0" smtClean="0"/>
              <a:t>, </a:t>
            </a:r>
            <a:r>
              <a:rPr lang="en-IN" i="1" dirty="0" err="1" smtClean="0"/>
              <a:t>Shanku</a:t>
            </a:r>
            <a:r>
              <a:rPr lang="en-IN" i="1" dirty="0"/>
              <a:t>, </a:t>
            </a:r>
            <a:r>
              <a:rPr lang="en-IN" i="1" dirty="0" err="1"/>
              <a:t>Dhanvantari</a:t>
            </a:r>
            <a:r>
              <a:rPr lang="en-IN" i="1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68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During this period, the </a:t>
            </a:r>
            <a:r>
              <a:rPr lang="en-US" dirty="0" smtClean="0"/>
              <a:t>Chinese </a:t>
            </a:r>
            <a:r>
              <a:rPr lang="en-US" dirty="0"/>
              <a:t>traveller </a:t>
            </a:r>
            <a:r>
              <a:rPr lang="en-US" dirty="0" err="1"/>
              <a:t>Fa-Hsien</a:t>
            </a:r>
            <a:r>
              <a:rPr lang="en-US" dirty="0"/>
              <a:t> visited India.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large number of </a:t>
            </a:r>
            <a:r>
              <a:rPr lang="en-US" dirty="0" smtClean="0"/>
              <a:t>gold coins </a:t>
            </a:r>
            <a:r>
              <a:rPr lang="en-US" dirty="0"/>
              <a:t>were in </a:t>
            </a:r>
            <a:r>
              <a:rPr lang="en-US" dirty="0" err="1"/>
              <a:t>cirulation</a:t>
            </a:r>
            <a:r>
              <a:rPr lang="en-US" dirty="0"/>
              <a:t> during the time </a:t>
            </a:r>
            <a:r>
              <a:rPr lang="en-US" dirty="0" smtClean="0"/>
              <a:t>of    </a:t>
            </a:r>
            <a:r>
              <a:rPr lang="en-US" dirty="0" err="1" smtClean="0"/>
              <a:t>Samudragupta</a:t>
            </a:r>
            <a:r>
              <a:rPr lang="en-US" dirty="0" smtClean="0"/>
              <a:t> and </a:t>
            </a:r>
            <a:r>
              <a:rPr lang="en-IN" dirty="0" smtClean="0"/>
              <a:t>Chandragupta </a:t>
            </a:r>
            <a:r>
              <a:rPr lang="en-IN" dirty="0"/>
              <a:t>II</a:t>
            </a:r>
            <a:r>
              <a:rPr lang="en-IN" dirty="0" smtClean="0"/>
              <a:t>.</a:t>
            </a:r>
          </a:p>
          <a:p>
            <a:r>
              <a:rPr lang="en-US" dirty="0" err="1"/>
              <a:t>Kumaragupta</a:t>
            </a:r>
            <a:r>
              <a:rPr lang="en-US" dirty="0"/>
              <a:t> and </a:t>
            </a:r>
            <a:r>
              <a:rPr lang="en-US" dirty="0" err="1"/>
              <a:t>Skandagupta</a:t>
            </a:r>
            <a:r>
              <a:rPr lang="en-US" dirty="0"/>
              <a:t> were the successors </a:t>
            </a:r>
            <a:r>
              <a:rPr lang="en-US" dirty="0" smtClean="0"/>
              <a:t>of </a:t>
            </a:r>
            <a:r>
              <a:rPr lang="en-IN" dirty="0" err="1" smtClean="0"/>
              <a:t>ChandraguptaII</a:t>
            </a:r>
            <a:r>
              <a:rPr lang="en-IN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98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Life of People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large extent of land was donated to Jain </a:t>
            </a:r>
            <a:r>
              <a:rPr lang="en-US" dirty="0" smtClean="0"/>
              <a:t>saints, Buddhist </a:t>
            </a:r>
            <a:r>
              <a:rPr lang="en-US" dirty="0"/>
              <a:t>monks, </a:t>
            </a:r>
            <a:r>
              <a:rPr lang="en-US" dirty="0" err="1"/>
              <a:t>Brahmanas</a:t>
            </a:r>
            <a:r>
              <a:rPr lang="en-US" dirty="0"/>
              <a:t> and to the </a:t>
            </a:r>
            <a:r>
              <a:rPr lang="en-US" dirty="0" smtClean="0"/>
              <a:t>officials in </a:t>
            </a:r>
            <a:r>
              <a:rPr lang="en-US" dirty="0"/>
              <a:t>the palace. </a:t>
            </a:r>
            <a:endParaRPr lang="en-US" dirty="0" smtClean="0"/>
          </a:p>
          <a:p>
            <a:r>
              <a:rPr lang="en-US" dirty="0" smtClean="0"/>
              <a:t>Those </a:t>
            </a:r>
            <a:r>
              <a:rPr lang="en-US" dirty="0"/>
              <a:t>who got the land were </a:t>
            </a:r>
            <a:r>
              <a:rPr lang="en-US" dirty="0" smtClean="0"/>
              <a:t>given the </a:t>
            </a:r>
            <a:r>
              <a:rPr lang="en-US" dirty="0"/>
              <a:t>right to exchange it. They made the </a:t>
            </a:r>
            <a:r>
              <a:rPr lang="en-US" dirty="0" smtClean="0"/>
              <a:t>farmers work </a:t>
            </a:r>
            <a:r>
              <a:rPr lang="en-US" dirty="0"/>
              <a:t>in their land. But the farmers had no </a:t>
            </a:r>
            <a:r>
              <a:rPr lang="en-US" dirty="0" smtClean="0"/>
              <a:t>right on </a:t>
            </a:r>
            <a:r>
              <a:rPr lang="en-US" dirty="0"/>
              <a:t>the land. There was an increase in </a:t>
            </a:r>
            <a:r>
              <a:rPr lang="en-US" dirty="0" smtClean="0"/>
              <a:t>agricultural production </a:t>
            </a:r>
            <a:r>
              <a:rPr lang="en-US" dirty="0"/>
              <a:t>whereas the life of the farmers </a:t>
            </a:r>
            <a:r>
              <a:rPr lang="en-US" dirty="0" smtClean="0"/>
              <a:t>was </a:t>
            </a:r>
            <a:r>
              <a:rPr lang="en-IN" dirty="0" smtClean="0"/>
              <a:t>pathetic</a:t>
            </a:r>
            <a:r>
              <a:rPr lang="en-IN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517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908720"/>
            <a:ext cx="6481651" cy="4779739"/>
          </a:xfrm>
        </p:spPr>
      </p:pic>
    </p:spTree>
    <p:extLst>
      <p:ext uri="{BB962C8B-B14F-4D97-AF65-F5344CB8AC3E}">
        <p14:creationId xmlns:p14="http://schemas.microsoft.com/office/powerpoint/2010/main" val="426241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Decline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fall of the Roman empire caused for the decline of trade </a:t>
            </a:r>
            <a:r>
              <a:rPr lang="en-US" dirty="0" smtClean="0"/>
              <a:t>during the </a:t>
            </a:r>
            <a:r>
              <a:rPr lang="en-US" dirty="0"/>
              <a:t>Gupta period.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decline of trade attracted more people to </a:t>
            </a:r>
            <a:r>
              <a:rPr lang="en-US" dirty="0" smtClean="0"/>
              <a:t>the field </a:t>
            </a:r>
            <a:r>
              <a:rPr lang="en-US" dirty="0"/>
              <a:t>of agriculture. </a:t>
            </a:r>
            <a:endParaRPr lang="en-US" dirty="0" smtClean="0"/>
          </a:p>
          <a:p>
            <a:r>
              <a:rPr lang="en-US" dirty="0" smtClean="0"/>
              <a:t>Towns </a:t>
            </a:r>
            <a:r>
              <a:rPr lang="en-US" dirty="0"/>
              <a:t>lost their significance. </a:t>
            </a:r>
            <a:endParaRPr lang="en-US" dirty="0" smtClean="0"/>
          </a:p>
          <a:p>
            <a:r>
              <a:rPr lang="en-US" dirty="0" smtClean="0"/>
              <a:t>Power was concentrated </a:t>
            </a:r>
            <a:r>
              <a:rPr lang="en-US" dirty="0"/>
              <a:t>on the landlords. 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royal power weakened.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246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Society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Various kinds of discriminations existed in the society during </a:t>
            </a:r>
            <a:r>
              <a:rPr lang="en-US" dirty="0" smtClean="0"/>
              <a:t>that time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Varna </a:t>
            </a:r>
            <a:r>
              <a:rPr lang="en-US" dirty="0"/>
              <a:t>system became rigid.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kings encouraged </a:t>
            </a:r>
            <a:r>
              <a:rPr lang="en-US" dirty="0" err="1" smtClean="0"/>
              <a:t>Vaishnava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/>
              <a:t>Shaiva</a:t>
            </a:r>
            <a:r>
              <a:rPr lang="en-US" dirty="0"/>
              <a:t> sects and built many temples.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366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 </a:t>
            </a:r>
            <a:r>
              <a:rPr lang="en-US" dirty="0"/>
              <a:t>and science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the Gupta period, significant developments occurred in </a:t>
            </a:r>
            <a:r>
              <a:rPr lang="en-US" dirty="0" smtClean="0"/>
              <a:t>the fields </a:t>
            </a:r>
            <a:r>
              <a:rPr lang="en-US" dirty="0"/>
              <a:t>of literature and science.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number of books were written </a:t>
            </a:r>
            <a:r>
              <a:rPr lang="en-US" dirty="0" smtClean="0"/>
              <a:t>in </a:t>
            </a:r>
            <a:r>
              <a:rPr lang="en-IN" dirty="0" smtClean="0"/>
              <a:t>Sanskrit </a:t>
            </a:r>
            <a:r>
              <a:rPr lang="en-IN" dirty="0"/>
              <a:t>language.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36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C:\Users\best\Desktop\chapter 9\resources\Screenshot (18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52736"/>
            <a:ext cx="7085767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98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Vardhana</a:t>
            </a:r>
            <a:r>
              <a:rPr lang="en-US" b="1" dirty="0">
                <a:solidFill>
                  <a:srgbClr val="FF0000"/>
                </a:solidFill>
              </a:rPr>
              <a:t> Kings of </a:t>
            </a:r>
            <a:r>
              <a:rPr lang="en-US" b="1" dirty="0" err="1">
                <a:solidFill>
                  <a:srgbClr val="FF0000"/>
                </a:solidFill>
              </a:rPr>
              <a:t>Thaneswar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After the collapse of the Gupta empire, one of the </a:t>
            </a:r>
            <a:r>
              <a:rPr lang="en-US" dirty="0" smtClean="0"/>
              <a:t>powerful kingdoms </a:t>
            </a:r>
            <a:r>
              <a:rPr lang="en-US" dirty="0"/>
              <a:t>that existed in India was that of the </a:t>
            </a:r>
            <a:r>
              <a:rPr lang="en-US" dirty="0" err="1"/>
              <a:t>Vardhana</a:t>
            </a:r>
            <a:r>
              <a:rPr lang="en-US" dirty="0"/>
              <a:t> Kings </a:t>
            </a:r>
            <a:r>
              <a:rPr lang="en-US" dirty="0" smtClean="0"/>
              <a:t>of </a:t>
            </a:r>
            <a:r>
              <a:rPr lang="en-US" dirty="0" err="1" smtClean="0"/>
              <a:t>Thaneswar</a:t>
            </a:r>
            <a:r>
              <a:rPr lang="en-US" dirty="0" smtClean="0"/>
              <a:t> </a:t>
            </a:r>
            <a:r>
              <a:rPr lang="en-US" dirty="0"/>
              <a:t>(present </a:t>
            </a:r>
            <a:r>
              <a:rPr lang="en-US" dirty="0" err="1"/>
              <a:t>Kurukshetra</a:t>
            </a:r>
            <a:r>
              <a:rPr lang="en-US" dirty="0"/>
              <a:t> district of Haryana)</a:t>
            </a:r>
          </a:p>
          <a:p>
            <a:r>
              <a:rPr lang="en-US" b="1" u="sng" dirty="0" err="1"/>
              <a:t>Harshavardhana</a:t>
            </a:r>
            <a:r>
              <a:rPr lang="en-US" dirty="0"/>
              <a:t> was the most prominent ruler among them. </a:t>
            </a:r>
            <a:endParaRPr lang="en-US" dirty="0" smtClean="0"/>
          </a:p>
          <a:p>
            <a:r>
              <a:rPr lang="en-US" dirty="0" smtClean="0"/>
              <a:t>He worked </a:t>
            </a:r>
            <a:r>
              <a:rPr lang="en-US" dirty="0"/>
              <a:t>for the uplift of Buddhism</a:t>
            </a:r>
            <a:r>
              <a:rPr lang="en-US" dirty="0" smtClean="0"/>
              <a:t>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He </a:t>
            </a:r>
            <a:r>
              <a:rPr lang="en-US" dirty="0"/>
              <a:t>took steps for </a:t>
            </a:r>
            <a:r>
              <a:rPr lang="en-US" dirty="0" smtClean="0"/>
              <a:t>the </a:t>
            </a:r>
            <a:r>
              <a:rPr lang="en-IN" dirty="0" smtClean="0"/>
              <a:t>development </a:t>
            </a:r>
            <a:r>
              <a:rPr lang="en-IN" dirty="0"/>
              <a:t>of </a:t>
            </a:r>
            <a:r>
              <a:rPr lang="en-IN" dirty="0" err="1"/>
              <a:t>Nalanda</a:t>
            </a:r>
            <a:r>
              <a:rPr lang="en-IN" dirty="0"/>
              <a:t> University.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339" y="4293096"/>
            <a:ext cx="1987421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5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548680"/>
            <a:ext cx="6777317" cy="5283949"/>
          </a:xfrm>
        </p:spPr>
        <p:txBody>
          <a:bodyPr/>
          <a:lstStyle/>
          <a:p>
            <a:r>
              <a:rPr lang="en-IN" i="1" dirty="0" err="1"/>
              <a:t>Ratnavali</a:t>
            </a:r>
            <a:r>
              <a:rPr lang="en-IN" dirty="0"/>
              <a:t>, </a:t>
            </a:r>
            <a:r>
              <a:rPr lang="en-IN" i="1" dirty="0" err="1"/>
              <a:t>Priyadarshika</a:t>
            </a:r>
            <a:r>
              <a:rPr lang="en-IN" i="1" dirty="0"/>
              <a:t> </a:t>
            </a:r>
            <a:r>
              <a:rPr lang="en-IN" dirty="0" smtClean="0"/>
              <a:t>and </a:t>
            </a:r>
            <a:r>
              <a:rPr lang="en-US" i="1" dirty="0" err="1" smtClean="0"/>
              <a:t>Nagananda</a:t>
            </a:r>
            <a:r>
              <a:rPr lang="en-US" i="1" dirty="0" smtClean="0"/>
              <a:t> </a:t>
            </a:r>
            <a:r>
              <a:rPr lang="en-US" dirty="0"/>
              <a:t>are the plays written by him.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/>
              <a:t>Harshacharita</a:t>
            </a:r>
            <a:r>
              <a:rPr lang="en-US" dirty="0"/>
              <a:t> </a:t>
            </a:r>
            <a:r>
              <a:rPr lang="en-US" dirty="0" smtClean="0"/>
              <a:t>written by </a:t>
            </a:r>
            <a:r>
              <a:rPr lang="en-US" dirty="0" err="1"/>
              <a:t>Banabhatta</a:t>
            </a:r>
            <a:r>
              <a:rPr lang="en-US" dirty="0"/>
              <a:t> and the descriptions of the Chinese traveller </a:t>
            </a:r>
            <a:r>
              <a:rPr lang="en-US" b="1" dirty="0" err="1" smtClean="0"/>
              <a:t>Hsuan</a:t>
            </a:r>
            <a:r>
              <a:rPr lang="en-US" b="1" dirty="0"/>
              <a:t> </a:t>
            </a:r>
            <a:r>
              <a:rPr lang="en-US" b="1" dirty="0" smtClean="0"/>
              <a:t>Tsang </a:t>
            </a:r>
            <a:r>
              <a:rPr lang="en-US" dirty="0"/>
              <a:t>are the main sources for getting information on this period.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212976"/>
            <a:ext cx="3384376" cy="3384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52706"/>
            <a:ext cx="3672408" cy="315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3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smtClean="0"/>
              <a:t>Seven Limbs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err="1" smtClean="0"/>
              <a:t>Svami</a:t>
            </a:r>
            <a:r>
              <a:rPr lang="en-IN" dirty="0" smtClean="0"/>
              <a:t>  		The </a:t>
            </a:r>
            <a:r>
              <a:rPr lang="en-IN" dirty="0"/>
              <a:t>king</a:t>
            </a:r>
          </a:p>
          <a:p>
            <a:r>
              <a:rPr lang="en-IN" dirty="0" err="1"/>
              <a:t>Amatya</a:t>
            </a:r>
            <a:r>
              <a:rPr lang="en-IN" dirty="0"/>
              <a:t> 	</a:t>
            </a:r>
            <a:r>
              <a:rPr lang="en-IN" dirty="0" smtClean="0"/>
              <a:t>	The </a:t>
            </a:r>
            <a:r>
              <a:rPr lang="en-IN" dirty="0"/>
              <a:t>minister/official</a:t>
            </a:r>
          </a:p>
          <a:p>
            <a:r>
              <a:rPr lang="en-IN" dirty="0" err="1"/>
              <a:t>Kosa</a:t>
            </a:r>
            <a:r>
              <a:rPr lang="en-IN" dirty="0"/>
              <a:t>  </a:t>
            </a:r>
            <a:r>
              <a:rPr lang="en-IN" dirty="0" smtClean="0"/>
              <a:t>		The </a:t>
            </a:r>
            <a:r>
              <a:rPr lang="en-IN" dirty="0"/>
              <a:t>treasury/Tax</a:t>
            </a:r>
          </a:p>
          <a:p>
            <a:r>
              <a:rPr lang="en-IN" dirty="0" err="1"/>
              <a:t>Danda</a:t>
            </a:r>
            <a:r>
              <a:rPr lang="en-IN" dirty="0"/>
              <a:t> </a:t>
            </a:r>
            <a:r>
              <a:rPr lang="en-IN" dirty="0" smtClean="0"/>
              <a:t>		The </a:t>
            </a:r>
            <a:r>
              <a:rPr lang="en-IN" dirty="0"/>
              <a:t>Judiciary</a:t>
            </a:r>
          </a:p>
          <a:p>
            <a:r>
              <a:rPr lang="en-IN" dirty="0" err="1"/>
              <a:t>Durga</a:t>
            </a:r>
            <a:r>
              <a:rPr lang="en-IN" dirty="0"/>
              <a:t> </a:t>
            </a:r>
            <a:r>
              <a:rPr lang="en-IN" dirty="0" smtClean="0"/>
              <a:t>		The </a:t>
            </a:r>
            <a:r>
              <a:rPr lang="en-IN" dirty="0"/>
              <a:t>fort/army</a:t>
            </a:r>
          </a:p>
          <a:p>
            <a:r>
              <a:rPr lang="en-IN" dirty="0" err="1"/>
              <a:t>Mitra</a:t>
            </a:r>
            <a:r>
              <a:rPr lang="en-IN" dirty="0"/>
              <a:t> </a:t>
            </a:r>
            <a:r>
              <a:rPr lang="en-IN" dirty="0" smtClean="0"/>
              <a:t>		The </a:t>
            </a:r>
            <a:r>
              <a:rPr lang="en-IN" dirty="0"/>
              <a:t>ally</a:t>
            </a:r>
          </a:p>
          <a:p>
            <a:r>
              <a:rPr lang="en-IN" dirty="0" err="1"/>
              <a:t>Janapada</a:t>
            </a:r>
            <a:r>
              <a:rPr lang="en-IN" dirty="0"/>
              <a:t> </a:t>
            </a:r>
            <a:r>
              <a:rPr lang="en-IN" dirty="0" smtClean="0"/>
              <a:t>	The </a:t>
            </a:r>
            <a:r>
              <a:rPr lang="en-IN" dirty="0"/>
              <a:t>territory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500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268760"/>
            <a:ext cx="6777317" cy="4563869"/>
          </a:xfrm>
        </p:spPr>
        <p:txBody>
          <a:bodyPr/>
          <a:lstStyle/>
          <a:p>
            <a:r>
              <a:rPr lang="en-IN" dirty="0"/>
              <a:t>Chandragupta </a:t>
            </a:r>
            <a:r>
              <a:rPr lang="en-IN" dirty="0" err="1"/>
              <a:t>Maurya</a:t>
            </a:r>
            <a:r>
              <a:rPr lang="en-IN" dirty="0"/>
              <a:t> established a rule based on the </a:t>
            </a:r>
            <a:r>
              <a:rPr lang="en-IN" dirty="0" err="1" smtClean="0"/>
              <a:t>Saptanga</a:t>
            </a:r>
            <a:r>
              <a:rPr lang="en-IN" dirty="0" smtClean="0"/>
              <a:t> concept.</a:t>
            </a:r>
          </a:p>
          <a:p>
            <a:endParaRPr lang="en-IN" dirty="0"/>
          </a:p>
          <a:p>
            <a:r>
              <a:rPr lang="en-IN" dirty="0" err="1" smtClean="0"/>
              <a:t>Pataliputra</a:t>
            </a:r>
            <a:r>
              <a:rPr lang="en-IN" dirty="0" smtClean="0"/>
              <a:t> </a:t>
            </a:r>
            <a:r>
              <a:rPr lang="en-IN" dirty="0"/>
              <a:t>was the capital of the </a:t>
            </a:r>
            <a:r>
              <a:rPr lang="en-IN" dirty="0" err="1"/>
              <a:t>Maurya</a:t>
            </a:r>
            <a:r>
              <a:rPr lang="en-IN" dirty="0"/>
              <a:t> dynasty.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944" y="3419856"/>
            <a:ext cx="3200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5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980728"/>
            <a:ext cx="6777317" cy="4851901"/>
          </a:xfrm>
        </p:spPr>
        <p:txBody>
          <a:bodyPr>
            <a:normAutofit/>
          </a:bodyPr>
          <a:lstStyle/>
          <a:p>
            <a:r>
              <a:rPr lang="en-IN" dirty="0" smtClean="0"/>
              <a:t>He formed </a:t>
            </a:r>
            <a:r>
              <a:rPr lang="en-IN" dirty="0"/>
              <a:t>a strong army and expanded </a:t>
            </a:r>
            <a:r>
              <a:rPr lang="en-IN" dirty="0" smtClean="0"/>
              <a:t>his kingdom </a:t>
            </a:r>
            <a:r>
              <a:rPr lang="en-IN" dirty="0"/>
              <a:t>by conquering neighbouring </a:t>
            </a:r>
            <a:r>
              <a:rPr lang="en-IN" dirty="0" smtClean="0"/>
              <a:t>states.</a:t>
            </a:r>
          </a:p>
          <a:p>
            <a:r>
              <a:rPr lang="en-IN" dirty="0" smtClean="0"/>
              <a:t>He </a:t>
            </a:r>
            <a:r>
              <a:rPr lang="en-IN" dirty="0"/>
              <a:t>collected various taxes for meeting </a:t>
            </a:r>
            <a:r>
              <a:rPr lang="en-IN" dirty="0" smtClean="0"/>
              <a:t>the administrative </a:t>
            </a:r>
            <a:r>
              <a:rPr lang="en-IN" dirty="0"/>
              <a:t>expenses. </a:t>
            </a:r>
            <a:endParaRPr lang="en-IN" dirty="0" smtClean="0"/>
          </a:p>
          <a:p>
            <a:r>
              <a:rPr lang="en-IN" dirty="0" smtClean="0"/>
              <a:t>He </a:t>
            </a:r>
            <a:r>
              <a:rPr lang="en-IN" dirty="0"/>
              <a:t>made </a:t>
            </a:r>
            <a:r>
              <a:rPr lang="en-IN" dirty="0" smtClean="0"/>
              <a:t>alliance with </a:t>
            </a:r>
            <a:r>
              <a:rPr lang="en-IN" dirty="0"/>
              <a:t>many foreign countries. </a:t>
            </a:r>
            <a:endParaRPr lang="en-IN" dirty="0" smtClean="0"/>
          </a:p>
          <a:p>
            <a:r>
              <a:rPr lang="en-IN" dirty="0"/>
              <a:t>Chandragupta </a:t>
            </a:r>
            <a:r>
              <a:rPr lang="en-IN" dirty="0" err="1"/>
              <a:t>Maurya</a:t>
            </a:r>
            <a:r>
              <a:rPr lang="en-IN" dirty="0"/>
              <a:t> was the head of </a:t>
            </a:r>
            <a:r>
              <a:rPr lang="en-IN" dirty="0" smtClean="0"/>
              <a:t>the administration </a:t>
            </a:r>
            <a:r>
              <a:rPr lang="en-IN" dirty="0"/>
              <a:t>and judiciary. </a:t>
            </a:r>
            <a:endParaRPr lang="en-IN" dirty="0" smtClean="0"/>
          </a:p>
          <a:p>
            <a:r>
              <a:rPr lang="en-IN" dirty="0" smtClean="0"/>
              <a:t>There </a:t>
            </a:r>
            <a:r>
              <a:rPr lang="en-IN" dirty="0"/>
              <a:t>were ministers and number </a:t>
            </a:r>
            <a:r>
              <a:rPr lang="en-IN" dirty="0" smtClean="0"/>
              <a:t>of officials </a:t>
            </a:r>
            <a:r>
              <a:rPr lang="en-IN" dirty="0"/>
              <a:t>who helped him in the administration.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0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IN" b="1" dirty="0"/>
              <a:t>What are the factors </a:t>
            </a:r>
            <a:r>
              <a:rPr lang="en-IN" b="1" dirty="0" smtClean="0"/>
              <a:t>that brought </a:t>
            </a:r>
            <a:r>
              <a:rPr lang="en-IN" b="1" dirty="0" err="1"/>
              <a:t>Maurya</a:t>
            </a:r>
            <a:r>
              <a:rPr lang="en-IN" b="1" dirty="0"/>
              <a:t> kingdom the status of the first empire in India?</a:t>
            </a:r>
          </a:p>
          <a:p>
            <a:r>
              <a:rPr lang="en-IN" dirty="0"/>
              <a:t>Kingdom was extensively large.</a:t>
            </a:r>
          </a:p>
          <a:p>
            <a:r>
              <a:rPr lang="en-IN" dirty="0"/>
              <a:t>Administration was centred on the king.</a:t>
            </a:r>
          </a:p>
          <a:p>
            <a:r>
              <a:rPr lang="en-IN" dirty="0"/>
              <a:t>Unified administration established throughout the </a:t>
            </a:r>
            <a:r>
              <a:rPr lang="en-IN" dirty="0" smtClean="0"/>
              <a:t>whole state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236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187</TotalTime>
  <Words>1419</Words>
  <Application>Microsoft Office PowerPoint</Application>
  <PresentationFormat>On-screen Show (4:3)</PresentationFormat>
  <Paragraphs>153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Austin</vt:lpstr>
      <vt:lpstr>FROM MAGADHA TO THANESWAR </vt:lpstr>
      <vt:lpstr>PowerPoint Presentation</vt:lpstr>
      <vt:lpstr>PowerPoint Presentation</vt:lpstr>
      <vt:lpstr>PowerPoint Presentation</vt:lpstr>
      <vt:lpstr>PowerPoint Presentation</vt:lpstr>
      <vt:lpstr>Seven Limbs </vt:lpstr>
      <vt:lpstr>PowerPoint Presentation</vt:lpstr>
      <vt:lpstr>PowerPoint Presentation</vt:lpstr>
      <vt:lpstr>PowerPoint Presentation</vt:lpstr>
      <vt:lpstr>PowerPoint Presentation</vt:lpstr>
      <vt:lpstr>Asoka’s India</vt:lpstr>
      <vt:lpstr>Ashoka and Dhamma </vt:lpstr>
      <vt:lpstr>What were the aims of establishing Dhamma? </vt:lpstr>
      <vt:lpstr>PowerPoint Presentation</vt:lpstr>
      <vt:lpstr>Edicts of Ashoka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Sanchi stupa</vt:lpstr>
      <vt:lpstr>Economic Life </vt:lpstr>
      <vt:lpstr>PowerPoint Presentation</vt:lpstr>
      <vt:lpstr>PowerPoint Presentation</vt:lpstr>
      <vt:lpstr>PowerPoint Presentation</vt:lpstr>
      <vt:lpstr>PowerPoint Presentation</vt:lpstr>
      <vt:lpstr>Social life</vt:lpstr>
      <vt:lpstr>PowerPoint Presentation</vt:lpstr>
      <vt:lpstr>India After the Mauryas</vt:lpstr>
      <vt:lpstr>India After the Mauryas </vt:lpstr>
      <vt:lpstr>The  Kushanas </vt:lpstr>
      <vt:lpstr>PowerPoint Presentation</vt:lpstr>
      <vt:lpstr>PowerPoint Presentation</vt:lpstr>
      <vt:lpstr>Gandhara art &amp;Sculpture</vt:lpstr>
      <vt:lpstr>PowerPoint Presentation</vt:lpstr>
      <vt:lpstr>The Satavahanas</vt:lpstr>
      <vt:lpstr>PowerPoint Presentation</vt:lpstr>
      <vt:lpstr>PowerPoint Presentation</vt:lpstr>
      <vt:lpstr>PowerPoint Presentation</vt:lpstr>
      <vt:lpstr>PowerPoint Presentation</vt:lpstr>
      <vt:lpstr>The  changes that happened due to the growth of trade</vt:lpstr>
      <vt:lpstr>The  Guptas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Life of People</vt:lpstr>
      <vt:lpstr>Decline</vt:lpstr>
      <vt:lpstr>Society</vt:lpstr>
      <vt:lpstr>Literature  and science</vt:lpstr>
      <vt:lpstr>PowerPoint Presentation</vt:lpstr>
      <vt:lpstr>Vardhana Kings of Thaneswar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MAGADHA TO THANESWAR</dc:title>
  <dc:creator>Windows User</dc:creator>
  <cp:lastModifiedBy>Windows User</cp:lastModifiedBy>
  <cp:revision>12</cp:revision>
  <dcterms:created xsi:type="dcterms:W3CDTF">2018-12-03T17:30:35Z</dcterms:created>
  <dcterms:modified xsi:type="dcterms:W3CDTF">2018-12-04T18:10:20Z</dcterms:modified>
</cp:coreProperties>
</file>